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3" r:id="rId1"/>
  </p:sldMasterIdLst>
  <p:notesMasterIdLst>
    <p:notesMasterId r:id="rId70"/>
  </p:notesMasterIdLst>
  <p:sldIdLst>
    <p:sldId id="256" r:id="rId2"/>
    <p:sldId id="300" r:id="rId3"/>
    <p:sldId id="301" r:id="rId4"/>
    <p:sldId id="565" r:id="rId5"/>
    <p:sldId id="563" r:id="rId6"/>
    <p:sldId id="495" r:id="rId7"/>
    <p:sldId id="303" r:id="rId8"/>
    <p:sldId id="564" r:id="rId9"/>
    <p:sldId id="491" r:id="rId10"/>
    <p:sldId id="514" r:id="rId11"/>
    <p:sldId id="308" r:id="rId12"/>
    <p:sldId id="515" r:id="rId13"/>
    <p:sldId id="492" r:id="rId14"/>
    <p:sldId id="561" r:id="rId15"/>
    <p:sldId id="562" r:id="rId16"/>
    <p:sldId id="310" r:id="rId17"/>
    <p:sldId id="516" r:id="rId18"/>
    <p:sldId id="520" r:id="rId19"/>
    <p:sldId id="521" r:id="rId20"/>
    <p:sldId id="522" r:id="rId21"/>
    <p:sldId id="523" r:id="rId22"/>
    <p:sldId id="517" r:id="rId23"/>
    <p:sldId id="519" r:id="rId24"/>
    <p:sldId id="493" r:id="rId25"/>
    <p:sldId id="488" r:id="rId26"/>
    <p:sldId id="510" r:id="rId27"/>
    <p:sldId id="496" r:id="rId28"/>
    <p:sldId id="497" r:id="rId29"/>
    <p:sldId id="524" r:id="rId30"/>
    <p:sldId id="525" r:id="rId31"/>
    <p:sldId id="527" r:id="rId32"/>
    <p:sldId id="528" r:id="rId33"/>
    <p:sldId id="529" r:id="rId34"/>
    <p:sldId id="530" r:id="rId35"/>
    <p:sldId id="531" r:id="rId36"/>
    <p:sldId id="532" r:id="rId37"/>
    <p:sldId id="533" r:id="rId38"/>
    <p:sldId id="534" r:id="rId39"/>
    <p:sldId id="535" r:id="rId40"/>
    <p:sldId id="536" r:id="rId41"/>
    <p:sldId id="542" r:id="rId42"/>
    <p:sldId id="537" r:id="rId43"/>
    <p:sldId id="538" r:id="rId44"/>
    <p:sldId id="539" r:id="rId45"/>
    <p:sldId id="540" r:id="rId46"/>
    <p:sldId id="545" r:id="rId47"/>
    <p:sldId id="541" r:id="rId48"/>
    <p:sldId id="543" r:id="rId49"/>
    <p:sldId id="544" r:id="rId50"/>
    <p:sldId id="546" r:id="rId51"/>
    <p:sldId id="547" r:id="rId52"/>
    <p:sldId id="548" r:id="rId53"/>
    <p:sldId id="549" r:id="rId54"/>
    <p:sldId id="550" r:id="rId55"/>
    <p:sldId id="555" r:id="rId56"/>
    <p:sldId id="551" r:id="rId57"/>
    <p:sldId id="552" r:id="rId58"/>
    <p:sldId id="553" r:id="rId59"/>
    <p:sldId id="554" r:id="rId60"/>
    <p:sldId id="556" r:id="rId61"/>
    <p:sldId id="557" r:id="rId62"/>
    <p:sldId id="558" r:id="rId63"/>
    <p:sldId id="559" r:id="rId64"/>
    <p:sldId id="560" r:id="rId65"/>
    <p:sldId id="566" r:id="rId66"/>
    <p:sldId id="567" r:id="rId67"/>
    <p:sldId id="568" r:id="rId68"/>
    <p:sldId id="501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EBB1"/>
    <a:srgbClr val="FF9999"/>
    <a:srgbClr val="3DFF33"/>
    <a:srgbClr val="CC66FF"/>
    <a:srgbClr val="996600"/>
    <a:srgbClr val="FF9900"/>
    <a:srgbClr val="BB7777"/>
    <a:srgbClr val="97E07A"/>
    <a:srgbClr val="FFFFFF"/>
    <a:srgbClr val="D5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0" autoAdjust="0"/>
    <p:restoredTop sz="94660"/>
  </p:normalViewPr>
  <p:slideViewPr>
    <p:cSldViewPr snapToGrid="0">
      <p:cViewPr varScale="1">
        <p:scale>
          <a:sx n="85" d="100"/>
          <a:sy n="85" d="100"/>
        </p:scale>
        <p:origin x="7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3F0AD-8D58-4A0E-9D62-963ACEBEAE7B}" type="datetimeFigureOut">
              <a:rPr lang="th-TH" smtClean="0"/>
              <a:pPr/>
              <a:t>25/03/61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B2836-0EC9-449E-9D7B-F29A500155D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670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0EB2F6-1836-44FC-B7A7-D21D54774BE2}" type="slidenum">
              <a:rPr lang="en-US" altLang="en-US" smtClean="0">
                <a:ea typeface="MS PGothic" pitchFamily="34" charset="-128"/>
              </a:rPr>
              <a:pPr/>
              <a:t>7</a:t>
            </a:fld>
            <a:endParaRPr lang="en-US" altLang="en-US">
              <a:ea typeface="MS PGothic" pitchFamily="34" charset="-128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Notes Placeholder 1"/>
          <p:cNvSpPr>
            <a:spLocks noGrp="1"/>
          </p:cNvSpPr>
          <p:nvPr/>
        </p:nvSpPr>
        <p:spPr bwMode="auto">
          <a:xfrm>
            <a:off x="681038" y="4721225"/>
            <a:ext cx="5445125" cy="4471988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30000"/>
              </a:spcBef>
            </a:pPr>
            <a:endParaRPr lang="en-SG" sz="120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29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8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3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9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98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7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50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9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8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83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635C5-2936-4D70-AD5A-1FC8007C76A5}" type="datetimeFigureOut">
              <a:rPr lang="en-US" smtClean="0"/>
              <a:pPr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A4D73-66FD-4536-9949-02BC4434C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6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wlink.com/~donclark/hrd/bloom.html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775" y="1663909"/>
            <a:ext cx="7688450" cy="2605100"/>
          </a:xfrm>
          <a:solidFill>
            <a:srgbClr val="0070C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br>
              <a:rPr lang="en-US" sz="3100" dirty="0"/>
            </a:br>
            <a:endParaRPr lang="en-US" sz="6000" b="1" dirty="0">
              <a:solidFill>
                <a:srgbClr val="00B050"/>
              </a:solidFill>
            </a:endParaRPr>
          </a:p>
        </p:txBody>
      </p:sp>
      <p:pic>
        <p:nvPicPr>
          <p:cNvPr id="4" name="Picture 2" descr="M:\งานอ.สุกิจ เรื่องผู้สูงอายุ\AU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683" y="175473"/>
            <a:ext cx="2756279" cy="124584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68739" y="5096656"/>
            <a:ext cx="7688451" cy="96295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ผศ.ดร.พนมขวัญ  ริยะมงคล</a:t>
            </a:r>
          </a:p>
          <a:p>
            <a:pPr algn="ctr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มีนาคม 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2561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26" name="Picture 2" descr="http://www.muic.mahidol.ac.th/eng/wp-content/themes/muic2012/images/news/500_aun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458" y="2084299"/>
            <a:ext cx="3615406" cy="176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tar: 7 Points 5">
            <a:extLst>
              <a:ext uri="{FF2B5EF4-FFF2-40B4-BE49-F238E27FC236}">
                <a16:creationId xmlns:a16="http://schemas.microsoft.com/office/drawing/2014/main" id="{216D4AD0-939F-4E37-B756-4106D6FF635E}"/>
              </a:ext>
            </a:extLst>
          </p:cNvPr>
          <p:cNvSpPr/>
          <p:nvPr/>
        </p:nvSpPr>
        <p:spPr>
          <a:xfrm>
            <a:off x="6426061" y="367926"/>
            <a:ext cx="2263515" cy="1764319"/>
          </a:xfrm>
          <a:prstGeom prst="star7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ระดับหลักสูตร</a:t>
            </a:r>
            <a:endParaRPr lang="en-US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014" y="2374711"/>
            <a:ext cx="7886700" cy="26844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การประกันคุณภาพการศึกษาของเครือข่ายมหาวิทยาลัยในอาเซียน 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(ASEAN University Network Quality Assurance)</a:t>
            </a:r>
          </a:p>
          <a:p>
            <a:pPr marL="0" indent="0">
              <a:buNone/>
            </a:pP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อยู่ภายใต้เครือข่ายมหาวิทยาลัยอาเซียน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(AUN)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8610" y="5304418"/>
            <a:ext cx="2284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Website:  </a:t>
            </a:r>
            <a:r>
              <a:rPr lang="en-US" sz="2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www.aunsec.org</a:t>
            </a:r>
            <a:endParaRPr lang="th-TH" sz="2000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Picture 2" descr="http://www.muic.mahidol.ac.th/eng/wp-content/themes/muic2012/images/news/500_aunlogo.jpg">
            <a:extLst>
              <a:ext uri="{FF2B5EF4-FFF2-40B4-BE49-F238E27FC236}">
                <a16:creationId xmlns:a16="http://schemas.microsoft.com/office/drawing/2014/main" id="{73A230B8-9E53-4429-9DBE-331CE64C7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94" y="268380"/>
            <a:ext cx="3615406" cy="176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62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24" y="106552"/>
            <a:ext cx="7307152" cy="60704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43149" y="6311899"/>
            <a:ext cx="49370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http://www.aunsec.org/aunmemberuniversities.php</a:t>
            </a:r>
          </a:p>
        </p:txBody>
      </p:sp>
    </p:spTree>
    <p:extLst>
      <p:ext uri="{BB962C8B-B14F-4D97-AF65-F5344CB8AC3E}">
        <p14:creationId xmlns:p14="http://schemas.microsoft.com/office/powerpoint/2010/main" val="2811114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4EC6D-A7C0-4583-8FD7-00060DDE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5399F786-04B9-407A-8080-408CC93C07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506489"/>
            <a:ext cx="7886700" cy="6065459"/>
          </a:xfrm>
        </p:spPr>
      </p:pic>
    </p:spTree>
    <p:extLst>
      <p:ext uri="{BB962C8B-B14F-4D97-AF65-F5344CB8AC3E}">
        <p14:creationId xmlns:p14="http://schemas.microsoft.com/office/powerpoint/2010/main" val="596554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95BBF-5868-43CB-B2E2-C99FA3BF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758" y="2246392"/>
            <a:ext cx="7886700" cy="1325563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th-TH" sz="5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ระดับหลักสูตร</a:t>
            </a:r>
            <a:endParaRPr lang="en-US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42206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400" b="1" dirty="0">
                <a:solidFill>
                  <a:schemeClr val="accent5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การประกันคุณภาพระดับหลักสูตรในประเทศไทย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98B0AD8-6C84-4232-AA6F-3D1A4DA9EB61}"/>
              </a:ext>
            </a:extLst>
          </p:cNvPr>
          <p:cNvSpPr/>
          <p:nvPr/>
        </p:nvSpPr>
        <p:spPr>
          <a:xfrm>
            <a:off x="3070485" y="2078011"/>
            <a:ext cx="4496175" cy="7718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AUN-QA, ABET, WFME, AACSB, ABEST21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17142D-8108-46A5-87C3-2EBCA1BEB7B5}"/>
              </a:ext>
            </a:extLst>
          </p:cNvPr>
          <p:cNvSpPr/>
          <p:nvPr/>
        </p:nvSpPr>
        <p:spPr>
          <a:xfrm>
            <a:off x="3070485" y="3653908"/>
            <a:ext cx="2225415" cy="6811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เกณฑ์สกอ.ปี </a:t>
            </a:r>
            <a:r>
              <a:rPr lang="en-US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2557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3BE2E6-484B-46AA-8091-B59BA932A2AA}"/>
              </a:ext>
            </a:extLst>
          </p:cNvPr>
          <p:cNvSpPr/>
          <p:nvPr/>
        </p:nvSpPr>
        <p:spPr>
          <a:xfrm>
            <a:off x="2913089" y="2078012"/>
            <a:ext cx="157396" cy="2257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1E12-148C-4484-8F72-EB14B3D82195}"/>
              </a:ext>
            </a:extLst>
          </p:cNvPr>
          <p:cNvSpPr/>
          <p:nvPr/>
        </p:nvSpPr>
        <p:spPr>
          <a:xfrm>
            <a:off x="1904480" y="3763663"/>
            <a:ext cx="10086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2400" b="1" dirty="0">
                <a:ln/>
                <a:solidFill>
                  <a:schemeClr val="accent5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ระดับชาติ</a:t>
            </a:r>
            <a:endParaRPr lang="en-US" sz="2000" b="1" cap="none" spc="0" dirty="0">
              <a:ln/>
              <a:solidFill>
                <a:schemeClr val="accent5">
                  <a:lumMod val="50000"/>
                </a:schemeClr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631208-AB8A-45EB-9141-669A8DC5DCC2}"/>
              </a:ext>
            </a:extLst>
          </p:cNvPr>
          <p:cNvSpPr/>
          <p:nvPr/>
        </p:nvSpPr>
        <p:spPr>
          <a:xfrm>
            <a:off x="1226820" y="2276749"/>
            <a:ext cx="18047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2400" b="1" dirty="0">
                <a:ln/>
                <a:solidFill>
                  <a:schemeClr val="accent5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ระดับนานาชาติ</a:t>
            </a:r>
            <a:endParaRPr lang="en-US" sz="2400" b="1" cap="none" spc="0" dirty="0">
              <a:ln/>
              <a:solidFill>
                <a:schemeClr val="accent5">
                  <a:lumMod val="50000"/>
                </a:schemeClr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4094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11"/>
          <p:cNvSpPr>
            <a:spLocks noGrp="1" noChangeArrowheads="1"/>
          </p:cNvSpPr>
          <p:nvPr>
            <p:ph type="title"/>
          </p:nvPr>
        </p:nvSpPr>
        <p:spPr>
          <a:xfrm>
            <a:off x="203200" y="217488"/>
            <a:ext cx="6996113" cy="1143000"/>
          </a:xfrm>
        </p:spPr>
        <p:txBody>
          <a:bodyPr/>
          <a:lstStyle/>
          <a:p>
            <a:pPr algn="l" eaLnBrk="1" hangingPunct="1"/>
            <a:r>
              <a:rPr lang="en-GB" altLang="en-US" sz="3200" dirty="0"/>
              <a:t>Guide to AUN Actual Quality Assessment at Programme Level</a:t>
            </a:r>
            <a:endParaRPr lang="en-US" altLang="en-US" sz="3200" dirty="0"/>
          </a:p>
        </p:txBody>
      </p:sp>
      <p:sp>
        <p:nvSpPr>
          <p:cNvPr id="36871" name="Text Box 4"/>
          <p:cNvSpPr txBox="1">
            <a:spLocks noChangeArrowheads="1"/>
          </p:cNvSpPr>
          <p:nvPr/>
        </p:nvSpPr>
        <p:spPr bwMode="auto">
          <a:xfrm>
            <a:off x="0" y="6519863"/>
            <a:ext cx="3743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chemeClr val="bg1"/>
                </a:solidFill>
              </a:rPr>
              <a:t>Evolution of AUN-QA </a:t>
            </a:r>
          </a:p>
        </p:txBody>
      </p:sp>
      <p:sp>
        <p:nvSpPr>
          <p:cNvPr id="368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E9924C-3832-4B60-A6CB-B39B70673EF4}" type="slidenum">
              <a:rPr lang="en-US" altLang="en-US" smtClean="0">
                <a:ea typeface="MS PGothic" pitchFamily="34" charset="-128"/>
              </a:rPr>
              <a:pPr/>
              <a:t>7</a:t>
            </a:fld>
            <a:endParaRPr lang="en-US" altLang="en-US">
              <a:ea typeface="MS PGothic" pitchFamily="34" charset="-128"/>
            </a:endParaRPr>
          </a:p>
        </p:txBody>
      </p:sp>
      <p:sp>
        <p:nvSpPr>
          <p:cNvPr id="36874" name="TextBox 1"/>
          <p:cNvSpPr txBox="1">
            <a:spLocks noChangeArrowheads="1"/>
          </p:cNvSpPr>
          <p:nvPr/>
        </p:nvSpPr>
        <p:spPr bwMode="auto">
          <a:xfrm>
            <a:off x="674859" y="5097463"/>
            <a:ext cx="19224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dirty="0"/>
              <a:t>2004</a:t>
            </a:r>
            <a:endParaRPr lang="en-SG" altLang="en-US" dirty="0"/>
          </a:p>
        </p:txBody>
      </p:sp>
      <p:sp>
        <p:nvSpPr>
          <p:cNvPr id="36875" name="TextBox 12"/>
          <p:cNvSpPr txBox="1">
            <a:spLocks noChangeArrowheads="1"/>
          </p:cNvSpPr>
          <p:nvPr/>
        </p:nvSpPr>
        <p:spPr bwMode="auto">
          <a:xfrm>
            <a:off x="2545937" y="5079227"/>
            <a:ext cx="19224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dirty="0"/>
              <a:t>2006</a:t>
            </a:r>
            <a:endParaRPr lang="en-SG" altLang="en-US" dirty="0"/>
          </a:p>
        </p:txBody>
      </p:sp>
      <p:sp>
        <p:nvSpPr>
          <p:cNvPr id="36876" name="TextBox 13"/>
          <p:cNvSpPr txBox="1">
            <a:spLocks noChangeArrowheads="1"/>
          </p:cNvSpPr>
          <p:nvPr/>
        </p:nvSpPr>
        <p:spPr bwMode="auto">
          <a:xfrm>
            <a:off x="4468399" y="5055112"/>
            <a:ext cx="19224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dirty="0"/>
              <a:t>2011</a:t>
            </a:r>
            <a:endParaRPr lang="en-SG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10" y="1467081"/>
            <a:ext cx="8375378" cy="3313498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6525419" y="5055112"/>
            <a:ext cx="1922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dirty="0"/>
              <a:t>2015</a:t>
            </a:r>
            <a:endParaRPr lang="en-SG" altLang="en-US" dirty="0"/>
          </a:p>
        </p:txBody>
      </p:sp>
    </p:spTree>
    <p:extLst>
      <p:ext uri="{BB962C8B-B14F-4D97-AF65-F5344CB8AC3E}">
        <p14:creationId xmlns:p14="http://schemas.microsoft.com/office/powerpoint/2010/main" val="1093887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D173-5C8E-4C29-8A92-9DEE9CA8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B6BE265-C09D-4F26-8D18-4527FAA6DA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04" y="304123"/>
            <a:ext cx="6300768" cy="570392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3E1577-D84F-4D64-A483-9BC042C2F638}"/>
              </a:ext>
            </a:extLst>
          </p:cNvPr>
          <p:cNvSpPr/>
          <p:nvPr/>
        </p:nvSpPr>
        <p:spPr>
          <a:xfrm>
            <a:off x="4047344" y="6423448"/>
            <a:ext cx="48493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Source: Guide to AUN Actual Quality Assessment at Programme Level v.3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32258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84" y="365126"/>
            <a:ext cx="8092166" cy="5606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33198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372" y="1577275"/>
            <a:ext cx="3712062" cy="2555246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97347" y="2064525"/>
            <a:ext cx="760671" cy="1325563"/>
          </a:xfrm>
        </p:spPr>
        <p:txBody>
          <a:bodyPr/>
          <a:lstStyle/>
          <a:p>
            <a:r>
              <a:rPr lang="en-US" dirty="0"/>
              <a:t>VS</a:t>
            </a:r>
            <a:endParaRPr lang="th-TH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16" y="1045860"/>
            <a:ext cx="2348161" cy="351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26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80459" y="350543"/>
            <a:ext cx="7704137" cy="854075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/>
            <a:r>
              <a:rPr lang="th-TH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ความเชื่อมโยงเกณฑ์ </a:t>
            </a:r>
            <a:r>
              <a:rPr lang="en-US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AUN-QA version 3 </a:t>
            </a:r>
            <a:r>
              <a:rPr lang="th-TH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กับเกณฑ์สกอ.ระดับหลักสูตรปี </a:t>
            </a:r>
            <a:r>
              <a:rPr lang="en-US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2557</a:t>
            </a:r>
            <a:endParaRPr lang="es-ES" altLang="th-TH" sz="24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727254"/>
              </p:ext>
            </p:extLst>
          </p:nvPr>
        </p:nvGraphicFramePr>
        <p:xfrm>
          <a:off x="480456" y="1219200"/>
          <a:ext cx="8195710" cy="324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7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7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9280">
                <a:tc>
                  <a:txBody>
                    <a:bodyPr/>
                    <a:lstStyle/>
                    <a:p>
                      <a:pPr algn="ctr"/>
                      <a:r>
                        <a:rPr lang="en-US" altLang="th-TH" sz="2000" b="1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AUN-QA criteria</a:t>
                      </a:r>
                      <a:endParaRPr lang="th-TH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เกณฑ์สกอ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</a:t>
                      </a:r>
                      <a:endParaRPr lang="th-TH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38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1. Expected Learning Outcomes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5.1 สาระของรายวิชาในหลักสูตร</a:t>
                      </a:r>
                      <a:endParaRPr lang="th-TH" sz="24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2. </a:t>
                      </a:r>
                      <a:r>
                        <a:rPr lang="en-US" sz="2400" b="0" i="0" u="none" strike="noStrike" kern="1200" baseline="0" dirty="0" err="1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Programme</a:t>
                      </a:r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 Specification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5.1 สาระของรายวิชาในหลักสูตร</a:t>
                      </a:r>
                      <a:endParaRPr lang="th-TH" sz="24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3. </a:t>
                      </a:r>
                      <a:r>
                        <a:rPr lang="en-US" sz="2400" b="0" i="0" u="none" strike="noStrike" kern="1200" baseline="0" dirty="0" err="1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Programme</a:t>
                      </a:r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 Structure and Content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5.1 สาระของรายวิชาในหลักสูตร</a:t>
                      </a:r>
                      <a:endParaRPr lang="th-TH" sz="24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4. Teaching and Learning Approach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5.2 การวางระบบผู้สอนและกระบวนการจัดการเรียนการสอน</a:t>
                      </a:r>
                      <a:endParaRPr lang="th-TH" sz="24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 Student Assessment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5.3 การประเมินผู้เรียน</a:t>
                      </a:r>
                      <a:endParaRPr lang="th-TH" sz="24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481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80459" y="152069"/>
            <a:ext cx="7704137" cy="854075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/>
            <a:r>
              <a:rPr lang="th-TH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ความเชื่อมโยงเกณฑ์ </a:t>
            </a:r>
            <a:r>
              <a:rPr lang="en-US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AUN-QA version 3 </a:t>
            </a:r>
            <a:r>
              <a:rPr lang="th-TH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กับเกณฑ์สกอ.ระดับหลักสูตรปี </a:t>
            </a:r>
            <a:r>
              <a:rPr lang="en-US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2557</a:t>
            </a:r>
            <a:r>
              <a:rPr lang="th-TH" alt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(ต่อ)</a:t>
            </a:r>
            <a:endParaRPr lang="es-ES" altLang="th-TH" sz="24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069951"/>
              </p:ext>
            </p:extLst>
          </p:nvPr>
        </p:nvGraphicFramePr>
        <p:xfrm>
          <a:off x="430837" y="928577"/>
          <a:ext cx="8195710" cy="561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7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7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9280">
                <a:tc>
                  <a:txBody>
                    <a:bodyPr/>
                    <a:lstStyle/>
                    <a:p>
                      <a:pPr algn="ctr"/>
                      <a:r>
                        <a:rPr lang="en-US" altLang="th-TH" sz="2000" b="1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AUN-QA criteria</a:t>
                      </a:r>
                      <a:endParaRPr lang="th-TH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เกณฑ์สกอ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</a:t>
                      </a:r>
                      <a:endParaRPr lang="th-TH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6. Academic Staff Quality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4.1 การบริหารและพัฒนาอาจารย์</a:t>
                      </a:r>
                    </a:p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4.2 คุณภาพอาจารย์</a:t>
                      </a:r>
                    </a:p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4.3 ผลที่เกิดกับอาจารย์</a:t>
                      </a:r>
                      <a:endParaRPr lang="th-TH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7. Support Staff Quality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8. Student Quality and Support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3.1 การรับนักศึกษา</a:t>
                      </a:r>
                    </a:p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3.2 การส่งเสริมและพัฒนานักศึกษา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9. Facilities and Infrastructure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6.1 สิ่งสนับสนุนการเรียนรู้</a:t>
                      </a:r>
                      <a:endParaRPr lang="th-TH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10. Quality Enhancement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4.2</a:t>
                      </a:r>
                      <a:r>
                        <a:rPr lang="en-US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5.1</a:t>
                      </a:r>
                      <a:r>
                        <a:rPr lang="en-US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5.2</a:t>
                      </a:r>
                      <a:r>
                        <a:rPr lang="en-US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5.3</a:t>
                      </a:r>
                      <a:r>
                        <a:rPr lang="en-US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6.1</a:t>
                      </a:r>
                      <a:endParaRPr lang="th-TH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11. Output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2.1 คุณภาพบัณฑิตตามกรอบมาตรฐานคุณวุฒิระดับ</a:t>
                      </a:r>
                    </a:p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อุดมศึกษาแห่งชาติ</a:t>
                      </a:r>
                    </a:p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2.2 การได้งานทำหรือผลงานวิจัยของผู้สำเร็จการศึกษา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3.3 ผลที่เกิดกับนักศึกษา</a:t>
                      </a:r>
                    </a:p>
                    <a:p>
                      <a:r>
                        <a:rPr lang="th-TH" sz="2100" b="0" i="0" u="none" strike="noStrike" kern="1200" baseline="0" dirty="0">
                          <a:solidFill>
                            <a:schemeClr val="dk1"/>
                          </a:solidFill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5.4 ผลการดำเนินงานหลักสูตรตามกรอบมาตรฐานคุณวุฒิระดับอุดมศึกษาแห่งชาติ</a:t>
                      </a:r>
                      <a:endParaRPr lang="th-TH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063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84" y="365126"/>
            <a:ext cx="8141272" cy="57892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EFC16C-4533-4B46-99A2-0E3545BEC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57" y="1450847"/>
            <a:ext cx="8654369" cy="472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63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55" y="231288"/>
            <a:ext cx="8390511" cy="58080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808460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97" y="215890"/>
            <a:ext cx="8337399" cy="57525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775302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00" y="268606"/>
            <a:ext cx="3708788" cy="5198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257" y="6108978"/>
            <a:ext cx="3987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Picture from http://www.aunsec.org/programmelevel.php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782" y="5746279"/>
            <a:ext cx="4291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ที่มา</a:t>
            </a:r>
            <a:r>
              <a:rPr lang="en-US" dirty="0"/>
              <a:t> </a:t>
            </a:r>
            <a:r>
              <a:rPr lang="en-US" sz="1600" dirty="0"/>
              <a:t>http://www.aunsec.org/programmelevel.php</a:t>
            </a:r>
            <a:endParaRPr lang="th-TH" sz="1600" dirty="0"/>
          </a:p>
        </p:txBody>
      </p:sp>
      <p:sp>
        <p:nvSpPr>
          <p:cNvPr id="8" name="Rounded Rectangle 7"/>
          <p:cNvSpPr/>
          <p:nvPr/>
        </p:nvSpPr>
        <p:spPr>
          <a:xfrm>
            <a:off x="4710881" y="1690689"/>
            <a:ext cx="3193576" cy="289332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ถ้ามีการประเมินตามระบบของ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AUN-QA</a:t>
            </a:r>
            <a:endParaRPr lang="th-TH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แล้วได้คะแนนมากกว่าหรือเท่ากับ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4.00 </a:t>
            </a:r>
            <a:endParaRPr lang="th-TH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จะได้รับการรับรองเป็นระยะเวลา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4 </a:t>
            </a:r>
            <a:r>
              <a:rPr lang="th-TH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</a:p>
        </p:txBody>
      </p:sp>
    </p:spTree>
    <p:extLst>
      <p:ext uri="{BB962C8B-B14F-4D97-AF65-F5344CB8AC3E}">
        <p14:creationId xmlns:p14="http://schemas.microsoft.com/office/powerpoint/2010/main" val="2879810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th-TH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ส่วนประกอบของแต่ละ 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criteria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ในคู่มือ 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AUN-QA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02" y="1830967"/>
            <a:ext cx="7019460" cy="43849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05196" y="6292334"/>
            <a:ext cx="4041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http://www.aunsec.org/publications.php</a:t>
            </a:r>
          </a:p>
        </p:txBody>
      </p:sp>
    </p:spTree>
    <p:extLst>
      <p:ext uri="{BB962C8B-B14F-4D97-AF65-F5344CB8AC3E}">
        <p14:creationId xmlns:p14="http://schemas.microsoft.com/office/powerpoint/2010/main" val="2175816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1" y="1127077"/>
            <a:ext cx="8548798" cy="33385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05196" y="6292334"/>
            <a:ext cx="4041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http://www.aunsec.org/publications.php</a:t>
            </a:r>
          </a:p>
        </p:txBody>
      </p:sp>
    </p:spTree>
    <p:extLst>
      <p:ext uri="{BB962C8B-B14F-4D97-AF65-F5344CB8AC3E}">
        <p14:creationId xmlns:p14="http://schemas.microsoft.com/office/powerpoint/2010/main" val="2048036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946" y="588428"/>
            <a:ext cx="7505809" cy="3033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46" y="3622158"/>
            <a:ext cx="7484416" cy="574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05196" y="6292334"/>
            <a:ext cx="4041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http://www.aunsec.org/publications.php</a:t>
            </a:r>
          </a:p>
        </p:txBody>
      </p:sp>
    </p:spTree>
    <p:extLst>
      <p:ext uri="{BB962C8B-B14F-4D97-AF65-F5344CB8AC3E}">
        <p14:creationId xmlns:p14="http://schemas.microsoft.com/office/powerpoint/2010/main" val="2597213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16" y="744346"/>
            <a:ext cx="7627633" cy="38205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05196" y="6292334"/>
            <a:ext cx="4041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http://www.aunsec.org/publications.php</a:t>
            </a:r>
          </a:p>
        </p:txBody>
      </p:sp>
    </p:spTree>
    <p:extLst>
      <p:ext uri="{BB962C8B-B14F-4D97-AF65-F5344CB8AC3E}">
        <p14:creationId xmlns:p14="http://schemas.microsoft.com/office/powerpoint/2010/main" val="1510442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21" y="506931"/>
            <a:ext cx="5527727" cy="30018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05196" y="6292334"/>
            <a:ext cx="4041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http://www.aunsec.org/publications.php</a:t>
            </a:r>
          </a:p>
        </p:txBody>
      </p:sp>
    </p:spTree>
    <p:extLst>
      <p:ext uri="{BB962C8B-B14F-4D97-AF65-F5344CB8AC3E}">
        <p14:creationId xmlns:p14="http://schemas.microsoft.com/office/powerpoint/2010/main" val="1015226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693" y="1789889"/>
            <a:ext cx="3978791" cy="1569999"/>
          </a:xfr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อธิบายเกณฑ์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4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AUN-QA</a:t>
            </a:r>
            <a:endParaRPr lang="th-TH" sz="4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0139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3074" name="Picture 2" descr="http://cfile5.uf.tistory.com/image/21762E43524D13921A2CB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186" y="1027907"/>
            <a:ext cx="5676831" cy="476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28650" y="5934670"/>
            <a:ext cx="8071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ที่มา http://dohwan.tistory.com/entry/AMEE-Guide-No14-Part-1-An-introduction-to-outcomebased-education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71505" y="210398"/>
            <a:ext cx="6996112" cy="994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Outcome-based Education (OBE)</a:t>
            </a:r>
          </a:p>
        </p:txBody>
      </p:sp>
    </p:spTree>
    <p:extLst>
      <p:ext uri="{BB962C8B-B14F-4D97-AF65-F5344CB8AC3E}">
        <p14:creationId xmlns:p14="http://schemas.microsoft.com/office/powerpoint/2010/main" val="76606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25" y="199267"/>
            <a:ext cx="8106808" cy="56578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4022871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FEBB1"/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มาตรฐานการเรียนรู้ตาม </a:t>
            </a:r>
            <a:r>
              <a:rPr lang="en-US" sz="4000" b="1" dirty="0"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TQF</a:t>
            </a:r>
            <a:endParaRPr lang="th-TH" sz="4000" b="1" dirty="0"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8650" y="2066583"/>
            <a:ext cx="769648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ด้านคุณธรรม จริยธรรม</a:t>
            </a:r>
          </a:p>
          <a:p>
            <a:pPr marL="742950" indent="-742950">
              <a:buFont typeface="+mj-lt"/>
              <a:buAutoNum type="arabicPeriod"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ด้านความรู้</a:t>
            </a:r>
          </a:p>
          <a:p>
            <a:pPr marL="742950" indent="-742950">
              <a:buFont typeface="+mj-lt"/>
              <a:buAutoNum type="arabicPeriod"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ด้านทักษะทางปัญญา</a:t>
            </a:r>
          </a:p>
          <a:p>
            <a:pPr marL="742950" indent="-742950">
              <a:buFont typeface="+mj-lt"/>
              <a:buAutoNum type="arabicPeriod"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ด้านความสัมพันธ์ระหว่างบุคคลและความรับผิดชอบ</a:t>
            </a:r>
          </a:p>
          <a:p>
            <a:pPr marL="742950" indent="-742950">
              <a:buFont typeface="+mj-lt"/>
              <a:buAutoNum type="arabicPeriod"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ด้านทักษะการวิเคราะห์เชิงตัวเลข การสื่อสารและการใช้เทคโนโลยีสารสนเทศ</a:t>
            </a:r>
          </a:p>
        </p:txBody>
      </p:sp>
    </p:spTree>
    <p:extLst>
      <p:ext uri="{BB962C8B-B14F-4D97-AF65-F5344CB8AC3E}">
        <p14:creationId xmlns:p14="http://schemas.microsoft.com/office/powerpoint/2010/main" val="1445061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  <a:latin typeface="Calibri" panose="020F0502020204030204" pitchFamily="34" charset="0"/>
              </a:rPr>
              <a:t>The Three Domains of Learning</a:t>
            </a:r>
          </a:p>
        </p:txBody>
      </p:sp>
      <p:sp>
        <p:nvSpPr>
          <p:cNvPr id="3" name="Oval 2"/>
          <p:cNvSpPr/>
          <p:nvPr/>
        </p:nvSpPr>
        <p:spPr>
          <a:xfrm>
            <a:off x="290624" y="1857153"/>
            <a:ext cx="3289005" cy="2332075"/>
          </a:xfrm>
          <a:prstGeom prst="ellipse">
            <a:avLst/>
          </a:prstGeom>
          <a:solidFill>
            <a:srgbClr val="FF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Cognitive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: mental skills (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</a:rPr>
              <a:t>knowledge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" name="Oval 4"/>
          <p:cNvSpPr/>
          <p:nvPr/>
        </p:nvSpPr>
        <p:spPr>
          <a:xfrm>
            <a:off x="3841898" y="1807534"/>
            <a:ext cx="3232298" cy="2431312"/>
          </a:xfrm>
          <a:prstGeom prst="ellipse">
            <a:avLst/>
          </a:prstGeom>
          <a:solidFill>
            <a:srgbClr val="3D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Affective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: growth in feelings or emotional areas (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</a:rPr>
              <a:t>attitude or self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" name="Oval 6"/>
          <p:cNvSpPr/>
          <p:nvPr/>
        </p:nvSpPr>
        <p:spPr>
          <a:xfrm>
            <a:off x="1807535" y="4054548"/>
            <a:ext cx="3430772" cy="23320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Psychomotor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: manual or physical skills (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</a:rPr>
              <a:t>skills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32214" y="6017291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(Bloom, et al. 1956):</a:t>
            </a:r>
          </a:p>
        </p:txBody>
      </p:sp>
    </p:spTree>
    <p:extLst>
      <p:ext uri="{BB962C8B-B14F-4D97-AF65-F5344CB8AC3E}">
        <p14:creationId xmlns:p14="http://schemas.microsoft.com/office/powerpoint/2010/main" val="4121178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4000" b="1" dirty="0"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Learning Outcomes (</a:t>
            </a:r>
            <a:r>
              <a:rPr lang="th-TH" sz="4000" b="1" dirty="0"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ผลการเรียนรู้</a:t>
            </a:r>
            <a:r>
              <a:rPr lang="en-US" sz="4000" b="1" dirty="0"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)</a:t>
            </a:r>
            <a:endParaRPr lang="th-TH" sz="4000" b="1" dirty="0"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690689"/>
            <a:ext cx="7886700" cy="426000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h-TH" sz="3600" dirty="0"/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หมายถึงการบ่งบอกถึงสิ่งที่ผู้เรียนคาดว่าจะรู้เข้าใจและ / หรือสามารถที่จะทำได้ เมื่อสิ้นสุดระยะเวลาของการเรียนรู้</a:t>
            </a:r>
          </a:p>
          <a:p>
            <a:pPr marL="0" indent="0"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สามารถวัดได้</a:t>
            </a:r>
          </a:p>
          <a:p>
            <a:pPr marL="0" indent="0"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โดยทั่วไปจะประกอบด้วยคำกิริยาที่แสดงถึงการแสดงความรู้ความเข้าใจ การประยุกต์ใช้ การวิเคราะห์ สังเคราะห์ และการประเมินผล 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(action verbs)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ซึ่งจะนำไปสู่การออกแบบหลักสูตร การเรียนการสอน การประเมินผล และการสนับสนุนการเรียนรู้</a:t>
            </a:r>
          </a:p>
        </p:txBody>
      </p:sp>
    </p:spTree>
    <p:extLst>
      <p:ext uri="{BB962C8B-B14F-4D97-AF65-F5344CB8AC3E}">
        <p14:creationId xmlns:p14="http://schemas.microsoft.com/office/powerpoint/2010/main" val="865620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th-TH" sz="4000" b="1" u="sng" dirty="0">
                <a:latin typeface="+mn-lt"/>
                <a:ea typeface="+mn-ea"/>
                <a:cs typeface="+mn-cs"/>
              </a:rPr>
              <a:t>แนวทาง</a:t>
            </a:r>
            <a:r>
              <a:rPr lang="th-TH" sz="4000" b="1" dirty="0">
                <a:latin typeface="+mn-lt"/>
                <a:ea typeface="+mn-ea"/>
                <a:cs typeface="+mn-cs"/>
              </a:rPr>
              <a:t>ในการใช้ </a:t>
            </a:r>
            <a:r>
              <a:rPr lang="en-US" sz="4000" b="1" dirty="0">
                <a:latin typeface="+mn-lt"/>
                <a:ea typeface="+mn-ea"/>
                <a:cs typeface="+mn-cs"/>
              </a:rPr>
              <a:t>action verbs</a:t>
            </a:r>
            <a:br>
              <a:rPr lang="en-US" sz="4000" b="1" dirty="0">
                <a:latin typeface="+mn-lt"/>
                <a:ea typeface="+mn-ea"/>
                <a:cs typeface="+mn-cs"/>
              </a:rPr>
            </a:br>
            <a:endParaRPr lang="th-TH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2055734"/>
            <a:ext cx="7886700" cy="42600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/>
              <a:t>Cognitive</a:t>
            </a:r>
          </a:p>
          <a:p>
            <a:pPr marL="0" indent="0">
              <a:buNone/>
            </a:pPr>
            <a:r>
              <a:rPr lang="en-US" sz="3600" dirty="0"/>
              <a:t>Domain</a:t>
            </a:r>
            <a:endParaRPr lang="th-TH" sz="3600" dirty="0"/>
          </a:p>
        </p:txBody>
      </p:sp>
      <p:pic>
        <p:nvPicPr>
          <p:cNvPr id="1026" name="Picture 2" descr="http://grade4gate.weebly.com/uploads/2/3/3/9/23390928/8762564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106" y="1391168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08698" y="6373008"/>
            <a:ext cx="41360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http://www.virtuallibrary.info/blooms-taxonomy.html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2184697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902138"/>
              </p:ext>
            </p:extLst>
          </p:nvPr>
        </p:nvGraphicFramePr>
        <p:xfrm>
          <a:off x="956930" y="503865"/>
          <a:ext cx="7428614" cy="460611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949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9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rgbClr val="CC66FF"/>
                          </a:solidFill>
                          <a:effectLst/>
                          <a:latin typeface="Arial" panose="020B0604020202020204" pitchFamily="34" charset="0"/>
                        </a:rPr>
                        <a:t>Remembering</a:t>
                      </a:r>
                      <a:endParaRPr lang="en-US" sz="1600" i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152" marR="19152" marT="19152" marB="1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defines, describes, identifies, knows, labels, lists, matches, names, outlines, recalls, recognizes, reproduces, selects, states</a:t>
                      </a:r>
                    </a:p>
                  </a:txBody>
                  <a:tcPr marL="19152" marR="19152" marT="19152" marB="1915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rgbClr val="CC66FF"/>
                          </a:solidFill>
                          <a:effectLst/>
                          <a:latin typeface="Arial" panose="020B0604020202020204" pitchFamily="34" charset="0"/>
                        </a:rPr>
                        <a:t>Understanding</a:t>
                      </a:r>
                      <a:endParaRPr lang="en-US" sz="1600" i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152" marR="19152" marT="19152" marB="1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effectLst/>
                          <a:latin typeface="Arial" panose="020B0604020202020204" pitchFamily="34" charset="0"/>
                        </a:rPr>
                        <a:t>comprehends, converts, defends, distinguishes, estimates, explains, extends, generalizes, gives an example, infers, interprets, paraphrases, predicts, rewrites, summarizes, translates</a:t>
                      </a:r>
                    </a:p>
                  </a:txBody>
                  <a:tcPr marL="19152" marR="19152" marT="19152" marB="1915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rgbClr val="CC66FF"/>
                          </a:solidFill>
                          <a:effectLst/>
                          <a:latin typeface="Arial" panose="020B0604020202020204" pitchFamily="34" charset="0"/>
                        </a:rPr>
                        <a:t>Applying</a:t>
                      </a:r>
                      <a:endParaRPr lang="en-US" sz="1600" i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4" marR="18564" marT="18564" marB="18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effectLst/>
                          <a:latin typeface="Arial" panose="020B0604020202020204" pitchFamily="34" charset="0"/>
                        </a:rPr>
                        <a:t>applies, changes, computes, constructs, demonstrates, discovers, manipulates, modifies, operates, predicts, prepares, produces, relates, shows, solves, uses</a:t>
                      </a:r>
                    </a:p>
                  </a:txBody>
                  <a:tcPr marL="18564" marR="18564" marT="18564" marB="1856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rgbClr val="CC66FF"/>
                          </a:solidFill>
                          <a:effectLst/>
                          <a:latin typeface="Arial" panose="020B0604020202020204" pitchFamily="34" charset="0"/>
                        </a:rPr>
                        <a:t>Analyzing</a:t>
                      </a:r>
                      <a:endParaRPr lang="en-US" sz="1600" i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4" marR="18564" marT="18564" marB="18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effectLst/>
                          <a:latin typeface="Arial" panose="020B0604020202020204" pitchFamily="34" charset="0"/>
                        </a:rPr>
                        <a:t>analyzes, breaks down, compares, contrasts, diagrams, deconstructs, differentiates, discriminates, distinguishes, identifies, illustrates, infers, outlines, relates, selects, separates</a:t>
                      </a:r>
                    </a:p>
                  </a:txBody>
                  <a:tcPr marL="18564" marR="18564" marT="18564" marB="1856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rgbClr val="CC66FF"/>
                          </a:solidFill>
                          <a:effectLst/>
                          <a:latin typeface="Arial" panose="020B0604020202020204" pitchFamily="34" charset="0"/>
                        </a:rPr>
                        <a:t>Creating</a:t>
                      </a:r>
                      <a:endParaRPr lang="en-US" sz="1600" i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065" marR="33065" marT="33065" marB="3306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effectLst/>
                          <a:latin typeface="Arial" panose="020B0604020202020204" pitchFamily="34" charset="0"/>
                        </a:rPr>
                        <a:t>categorizes, combines, compiles, composes, creates, devises, designs, explains, generates, modifies, organizes, plans, rearranges, reconstructs, relates, reorganizes, revises, rewrites, summarizes, tells, writes</a:t>
                      </a:r>
                    </a:p>
                  </a:txBody>
                  <a:tcPr marL="33065" marR="33065" marT="33065" marB="3306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280837" y="6409016"/>
            <a:ext cx="3728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ที่มา </a:t>
            </a:r>
            <a:r>
              <a:rPr lang="th-TH" sz="1200" dirty="0">
                <a:hlinkClick r:id="rId2"/>
              </a:rPr>
              <a:t>http://www.nwlink.com/~donclark/hrd/bloom.html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15294627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52" name="Picture 4" descr="http://image.slidesharecdn.com/psychomotorandaffectivedomainofbloomstaxonomy-120628120550-phpapp02/95/psychomotor-and-affective-domain-of-blooms-taxonomy-9-728.jpg?cb=13408852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365126"/>
            <a:ext cx="69342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>
          <a:xfrm>
            <a:off x="694660" y="1403498"/>
            <a:ext cx="652131" cy="3657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4262327" y="6064955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100" dirty="0"/>
              <a:t>http://www.slideshare.net/JavedIqbal15/psychomotor-and-affective-domain-of-blooms-taxonomy</a:t>
            </a:r>
          </a:p>
        </p:txBody>
      </p:sp>
    </p:spTree>
    <p:extLst>
      <p:ext uri="{BB962C8B-B14F-4D97-AF65-F5344CB8AC3E}">
        <p14:creationId xmlns:p14="http://schemas.microsoft.com/office/powerpoint/2010/main" val="183290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074" name="Picture 2" descr="http://image.slidesharecdn.com/psychomotorandaffectivedomainofbloomstaxonomy-120628120550-phpapp02/95/psychomotor-and-affective-domain-of-blooms-taxonomy-13-728.jpg?cb=13408852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030" y="365126"/>
            <a:ext cx="69342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>
          <a:xfrm>
            <a:off x="701749" y="1453117"/>
            <a:ext cx="588335" cy="38064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4262327" y="6064955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100" dirty="0"/>
              <a:t>http://www.slideshare.net/JavedIqbal15/psychomotor-and-affective-domain-of-blooms-taxonomy</a:t>
            </a:r>
          </a:p>
        </p:txBody>
      </p:sp>
    </p:spTree>
    <p:extLst>
      <p:ext uri="{BB962C8B-B14F-4D97-AF65-F5344CB8AC3E}">
        <p14:creationId xmlns:p14="http://schemas.microsoft.com/office/powerpoint/2010/main" val="3713420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05" y="249971"/>
            <a:ext cx="7798989" cy="54632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4041402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52" y="234012"/>
            <a:ext cx="8057646" cy="55217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92094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52" y="272177"/>
            <a:ext cx="8066056" cy="549067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042136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39" y="365126"/>
            <a:ext cx="8360657" cy="50149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401467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65126"/>
            <a:ext cx="8111660" cy="46605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232879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71578"/>
            <a:ext cx="7799424" cy="54309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0709798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10" y="300059"/>
            <a:ext cx="8294971" cy="583002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7478605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12" y="283573"/>
            <a:ext cx="7621576" cy="47072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4124734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71" y="445442"/>
            <a:ext cx="8196719" cy="55808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225310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70" y="365125"/>
            <a:ext cx="8293200" cy="562149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7945352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71" y="288797"/>
            <a:ext cx="8100605" cy="52259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9865880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22" y="218473"/>
            <a:ext cx="8339864" cy="55888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26308740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6" y="167493"/>
            <a:ext cx="8311707" cy="56941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488985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06" y="282409"/>
            <a:ext cx="8146883" cy="57214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7580835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06" y="294294"/>
            <a:ext cx="8260617" cy="47384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9890028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15" y="259693"/>
            <a:ext cx="8000902" cy="52125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27978176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16" y="365125"/>
            <a:ext cx="7839740" cy="53656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7011606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73" y="299550"/>
            <a:ext cx="8107228" cy="47757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5744431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92" y="284762"/>
            <a:ext cx="8242135" cy="51591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4302719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82" y="365125"/>
            <a:ext cx="8043217" cy="52205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885293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81" y="295275"/>
            <a:ext cx="8408157" cy="54746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7399508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9" y="365126"/>
            <a:ext cx="8015133" cy="5362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7040131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84" y="365126"/>
            <a:ext cx="7721195" cy="54260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137457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80" y="290579"/>
            <a:ext cx="8185470" cy="54439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42508918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98" y="307009"/>
            <a:ext cx="8154386" cy="55424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24097694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38" y="271897"/>
            <a:ext cx="8065387" cy="48284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5735060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87" y="207351"/>
            <a:ext cx="8107720" cy="53569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5854049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13" y="286213"/>
            <a:ext cx="8228891" cy="55687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3705017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54" y="365126"/>
            <a:ext cx="8105996" cy="551659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27356945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51" y="241430"/>
            <a:ext cx="8023738" cy="52024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11846791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8" y="281379"/>
            <a:ext cx="8008939" cy="529717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25952644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40" y="365126"/>
            <a:ext cx="8121897" cy="57052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41524112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86" y="365126"/>
            <a:ext cx="8091444" cy="55891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7950" y="6462944"/>
            <a:ext cx="2576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/>
              <a:t>ที่มา </a:t>
            </a:r>
            <a:r>
              <a:rPr lang="en-US" sz="1100" dirty="0"/>
              <a:t>AUN-QA CQOs’ meeting 2016</a:t>
            </a:r>
            <a:endParaRPr lang="th-TH" sz="1100" dirty="0"/>
          </a:p>
        </p:txBody>
      </p:sp>
    </p:spTree>
    <p:extLst>
      <p:ext uri="{BB962C8B-B14F-4D97-AF65-F5344CB8AC3E}">
        <p14:creationId xmlns:p14="http://schemas.microsoft.com/office/powerpoint/2010/main" val="29103052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D173-5C8E-4C29-8A92-9DEE9CA8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3E1577-D84F-4D64-A483-9BC042C2F638}"/>
              </a:ext>
            </a:extLst>
          </p:cNvPr>
          <p:cNvSpPr/>
          <p:nvPr/>
        </p:nvSpPr>
        <p:spPr>
          <a:xfrm>
            <a:off x="4047344" y="6423448"/>
            <a:ext cx="48493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Source: Guide to AUN Actual Quality Assessment at Programme Level v.3</a:t>
            </a:r>
            <a:endParaRPr lang="en-US" sz="1200" dirty="0"/>
          </a:p>
        </p:txBody>
      </p:sp>
      <p:pic>
        <p:nvPicPr>
          <p:cNvPr id="8" name="Content Placeholder 7" descr="A screenshot of text&#10;&#10;Description generated with very high confidence">
            <a:extLst>
              <a:ext uri="{FF2B5EF4-FFF2-40B4-BE49-F238E27FC236}">
                <a16:creationId xmlns:a16="http://schemas.microsoft.com/office/drawing/2014/main" id="{80398053-C607-4B06-97BD-E2CAA8AEC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22" y="365126"/>
            <a:ext cx="5336131" cy="5802453"/>
          </a:xfrm>
        </p:spPr>
      </p:pic>
    </p:spTree>
    <p:extLst>
      <p:ext uri="{BB962C8B-B14F-4D97-AF65-F5344CB8AC3E}">
        <p14:creationId xmlns:p14="http://schemas.microsoft.com/office/powerpoint/2010/main" val="3744047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D173-5C8E-4C29-8A92-9DEE9CA8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3E1577-D84F-4D64-A483-9BC042C2F638}"/>
              </a:ext>
            </a:extLst>
          </p:cNvPr>
          <p:cNvSpPr/>
          <p:nvPr/>
        </p:nvSpPr>
        <p:spPr>
          <a:xfrm>
            <a:off x="4047344" y="6423448"/>
            <a:ext cx="48493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Source: Guide to AUN Actual Quality Assessment at Programme Level v.3</a:t>
            </a:r>
            <a:endParaRPr lang="en-US" sz="1200" dirty="0"/>
          </a:p>
        </p:txBody>
      </p:sp>
      <p:pic>
        <p:nvPicPr>
          <p:cNvPr id="7" name="Content Placeholder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1BACEE0-A594-476A-B4AA-90E40F469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73" y="365126"/>
            <a:ext cx="7161409" cy="5536393"/>
          </a:xfrm>
        </p:spPr>
      </p:pic>
    </p:spTree>
    <p:extLst>
      <p:ext uri="{BB962C8B-B14F-4D97-AF65-F5344CB8AC3E}">
        <p14:creationId xmlns:p14="http://schemas.microsoft.com/office/powerpoint/2010/main" val="753349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D173-5C8E-4C29-8A92-9DEE9CA8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3E1577-D84F-4D64-A483-9BC042C2F638}"/>
              </a:ext>
            </a:extLst>
          </p:cNvPr>
          <p:cNvSpPr/>
          <p:nvPr/>
        </p:nvSpPr>
        <p:spPr>
          <a:xfrm>
            <a:off x="4047344" y="6423448"/>
            <a:ext cx="48493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Source: Guide to AUN Actual Quality Assessment at Programme Level v.3</a:t>
            </a:r>
            <a:endParaRPr lang="en-US" sz="1200" dirty="0"/>
          </a:p>
        </p:txBody>
      </p:sp>
      <p:pic>
        <p:nvPicPr>
          <p:cNvPr id="7" name="Content Placeholder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8D34BB4-2231-4B92-89E9-C2160803E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06" y="157553"/>
            <a:ext cx="5580709" cy="6175791"/>
          </a:xfrm>
        </p:spPr>
      </p:pic>
    </p:spTree>
    <p:extLst>
      <p:ext uri="{BB962C8B-B14F-4D97-AF65-F5344CB8AC3E}">
        <p14:creationId xmlns:p14="http://schemas.microsoft.com/office/powerpoint/2010/main" val="11117403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664" y="365126"/>
            <a:ext cx="7579685" cy="58726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dirty="0"/>
              <a:t>Q&amp;A</a:t>
            </a:r>
            <a:endParaRPr lang="th-TH" sz="6600" dirty="0"/>
          </a:p>
        </p:txBody>
      </p:sp>
    </p:spTree>
    <p:extLst>
      <p:ext uri="{BB962C8B-B14F-4D97-AF65-F5344CB8AC3E}">
        <p14:creationId xmlns:p14="http://schemas.microsoft.com/office/powerpoint/2010/main" val="3414537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4526</TotalTime>
  <Words>1079</Words>
  <Application>Microsoft Office PowerPoint</Application>
  <PresentationFormat>On-screen Show (4:3)</PresentationFormat>
  <Paragraphs>153</Paragraphs>
  <Slides>68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MS PGothic</vt:lpstr>
      <vt:lpstr>Angsana New</vt:lpstr>
      <vt:lpstr>Arial</vt:lpstr>
      <vt:lpstr>Calibri</vt:lpstr>
      <vt:lpstr>Calibri Light</vt:lpstr>
      <vt:lpstr>Cordia New</vt:lpstr>
      <vt:lpstr>TH Sarabun New</vt:lpstr>
      <vt:lpstr>Office Theme</vt:lpstr>
      <vt:lpstr> </vt:lpstr>
      <vt:lpstr>PowerPoint Presentation</vt:lpstr>
      <vt:lpstr>PowerPoint Presentation</vt:lpstr>
      <vt:lpstr>PowerPoint Presentation</vt:lpstr>
      <vt:lpstr>ระดับหลักสูตร</vt:lpstr>
      <vt:lpstr>การประกันคุณภาพระดับหลักสูตรในประเทศไทย</vt:lpstr>
      <vt:lpstr>Guide to AUN Actual Quality Assessment at Programme Level</vt:lpstr>
      <vt:lpstr>PowerPoint Presentation</vt:lpstr>
      <vt:lpstr>PowerPoint Presentation</vt:lpstr>
      <vt:lpstr>VS</vt:lpstr>
      <vt:lpstr>ความเชื่อมโยงเกณฑ์ AUN-QA version 3 กับเกณฑ์สกอ.ระดับหลักสูตรปี 2557</vt:lpstr>
      <vt:lpstr>ความเชื่อมโยงเกณฑ์ AUN-QA version 3 กับเกณฑ์สกอ.ระดับหลักสูตรปี 2557 (ต่อ)</vt:lpstr>
      <vt:lpstr>PowerPoint Presentation</vt:lpstr>
      <vt:lpstr>PowerPoint Presentation</vt:lpstr>
      <vt:lpstr>PowerPoint Presentation</vt:lpstr>
      <vt:lpstr>PowerPoint Presentation</vt:lpstr>
      <vt:lpstr>ตัวอย่าง ส่วนประกอบของแต่ละ criteria ในคู่มือ AUN-QA</vt:lpstr>
      <vt:lpstr>PowerPoint Presentation</vt:lpstr>
      <vt:lpstr>PowerPoint Presentation</vt:lpstr>
      <vt:lpstr>PowerPoint Presentation</vt:lpstr>
      <vt:lpstr>PowerPoint Presentation</vt:lpstr>
      <vt:lpstr>อธิบายเกณฑ์ AUN-QA</vt:lpstr>
      <vt:lpstr>PowerPoint Presentation</vt:lpstr>
      <vt:lpstr>PowerPoint Presentation</vt:lpstr>
      <vt:lpstr>มาตรฐานการเรียนรู้ตาม TQF</vt:lpstr>
      <vt:lpstr>The Three Domains of Learning</vt:lpstr>
      <vt:lpstr>Learning Outcomes (ผลการเรียนรู้)</vt:lpstr>
      <vt:lpstr>แนวทางในการใช้ action verbs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ASEAN University Network Quality Assurance for  Computer Engineering Program</dc:title>
  <dc:creator>Kwan</dc:creator>
  <cp:lastModifiedBy>Panomkhawn Riyamongkol</cp:lastModifiedBy>
  <cp:revision>360</cp:revision>
  <dcterms:created xsi:type="dcterms:W3CDTF">2013-07-23T21:48:13Z</dcterms:created>
  <dcterms:modified xsi:type="dcterms:W3CDTF">2018-03-25T16:49:34Z</dcterms:modified>
</cp:coreProperties>
</file>