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84" r:id="rId7"/>
    <p:sldId id="260" r:id="rId8"/>
    <p:sldId id="266" r:id="rId9"/>
    <p:sldId id="268" r:id="rId10"/>
    <p:sldId id="262" r:id="rId11"/>
    <p:sldId id="261" r:id="rId12"/>
    <p:sldId id="269" r:id="rId13"/>
    <p:sldId id="263" r:id="rId14"/>
    <p:sldId id="270" r:id="rId15"/>
    <p:sldId id="271" r:id="rId16"/>
    <p:sldId id="264" r:id="rId17"/>
    <p:sldId id="285" r:id="rId18"/>
    <p:sldId id="286" r:id="rId19"/>
    <p:sldId id="287" r:id="rId20"/>
    <p:sldId id="288" r:id="rId21"/>
    <p:sldId id="272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9" r:id="rId32"/>
    <p:sldId id="298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>
      <p:cViewPr varScale="1">
        <p:scale>
          <a:sx n="73" d="100"/>
          <a:sy n="73" d="100"/>
        </p:scale>
        <p:origin x="10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4E0D0-775D-4CCD-8D3B-87142957C349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0B02E-C9DE-4201-8920-B05B9E662D89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520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7EEC9-60B0-488B-92A7-28DB728065B0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92291-1983-4662-BF20-BC3E81D920A3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9167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77FA4-B991-4D11-AF72-5B291C771D81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0899F-858C-4DE4-A267-7021FAEDCA13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131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20F1F-7712-4C3E-94A3-DAEAD625DD3C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9C7F6-B5C4-4FCE-8468-A0EDF1CFB2CE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9685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8B4F2-E7CB-4334-BD36-8C40B29DEFF6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ED046-A5B0-451B-ABB4-0D2F960FB156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642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9B992-49CC-4691-857C-195143B91BF1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26E2B-D1EA-43E0-B2FF-FD9BB0457FEA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2187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BB2E0-9393-4EFC-8DAA-02E6D1344350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B37B2-4EC9-4CDD-9707-85B57CD7AA48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465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E6DC9-0A87-4348-8E34-DF7959F5AF30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769DC2-0185-49E1-95BE-BB39572E65CC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60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h-TH" noProof="0" smtClean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AC45C-A300-4238-98E0-AB1D5E258A7F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4CA7F-8D5D-4981-BFFA-114DD7F9A30A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915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45E7B-4E4D-434D-96A6-7AC347CEB328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10124-3CFB-4544-8920-FF5DC8E7A44F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969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7796-5C97-4C3E-AC30-FD42A84CFF31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97BFC-A9AE-446A-B523-ED32D9D23D79}" type="slidenum">
              <a:rPr lang="th-TH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884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E3EA16-9543-4D9B-AC5B-902A0CEA5D54}" type="datetimeFigureOut">
              <a:rPr lang="th-TH"/>
              <a:pPr>
                <a:defRPr/>
              </a:pPr>
              <a:t>02/02/59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</a:lstStyle>
          <a:p>
            <a:fld id="{1ACCBCB0-523F-4E4A-91A2-7D0648C64D79}" type="slidenum">
              <a:rPr lang="th-TH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2276872"/>
            <a:ext cx="7054552" cy="2046089"/>
          </a:xfrm>
        </p:spPr>
        <p:txBody>
          <a:bodyPr/>
          <a:lstStyle/>
          <a:p>
            <a:r>
              <a:rPr lang="th-TH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ngsana New" panose="02020603050405020304" pitchFamily="18" charset="-34"/>
              </a:rPr>
              <a:t>การ</a:t>
            </a:r>
            <a:r>
              <a:rPr lang="th-TH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ngsana New" panose="02020603050405020304" pitchFamily="18" charset="-34"/>
              </a:rPr>
              <a:t>ใช้สื่อเทคโนโลยีสารสนเทศ</a:t>
            </a:r>
            <a:br>
              <a:rPr lang="th-TH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ngsana New" panose="02020603050405020304" pitchFamily="18" charset="-34"/>
              </a:rPr>
            </a:br>
            <a:r>
              <a:rPr lang="th-TH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ngsana New" panose="02020603050405020304" pitchFamily="18" charset="-34"/>
              </a:rPr>
              <a:t>อย่าง</a:t>
            </a:r>
            <a:r>
              <a:rPr lang="th-TH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ngsana New" panose="02020603050405020304" pitchFamily="18" charset="-34"/>
              </a:rPr>
              <a:t>สร้างสรรค์</a:t>
            </a:r>
            <a:endParaRPr lang="en-US" sz="4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465530"/>
            <a:ext cx="8445624" cy="1152128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Technology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b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2800" dirty="0" smtClean="0">
                <a:latin typeface="Angsana New" panose="02020603050405020304" pitchFamily="18" charset="-34"/>
              </a:rPr>
              <a:t>กลวิธี</a:t>
            </a:r>
            <a:r>
              <a:rPr lang="th-TH" sz="2800" dirty="0">
                <a:latin typeface="Angsana New" panose="02020603050405020304" pitchFamily="18" charset="-34"/>
              </a:rPr>
              <a:t>ในการใช้เครื่องมือต่าง ๆ มาทำให้การทำงานมีประสิทธิภาพเพิ่มขึ้น</a:t>
            </a:r>
            <a:endParaRPr lang="en-US" sz="28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1507431"/>
            <a:ext cx="44646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Technology &amp; Information</a:t>
            </a:r>
            <a:endParaRPr lang="en-US" sz="4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 bwMode="auto">
          <a:xfrm>
            <a:off x="467544" y="3821164"/>
            <a:ext cx="8445624" cy="1336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pPr algn="l"/>
            <a:r>
              <a:rPr lang="en-US" sz="2800" b="1" dirty="0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Information</a:t>
            </a:r>
            <a:endParaRPr lang="th-TH" sz="2800" dirty="0">
              <a:solidFill>
                <a:srgbClr val="FF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/>
            <a:r>
              <a:rPr lang="th-TH" sz="2800" dirty="0" smtClean="0">
                <a:latin typeface="Angsana New" panose="02020603050405020304" pitchFamily="18" charset="-34"/>
              </a:rPr>
              <a:t>ข้อมูล</a:t>
            </a:r>
            <a:r>
              <a:rPr lang="th-TH" sz="2800" dirty="0">
                <a:latin typeface="Angsana New" panose="02020603050405020304" pitchFamily="18" charset="-34"/>
              </a:rPr>
              <a:t>ที่ผ่านการคิดวิเคราะห์แล้ว ผ่านการประมวลผลแล้ว ทำให้เป็นข้อมูลที่ดี สามารถนำไปใช้ประโยชน์ได้ต่อได้</a:t>
            </a:r>
            <a:endParaRPr lang="en-US" sz="28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291407"/>
            <a:ext cx="14847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I</a:t>
            </a:r>
            <a:r>
              <a:rPr lang="en-US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nternet</a:t>
            </a:r>
            <a:endParaRPr lang="en-US" sz="4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 bwMode="auto">
          <a:xfrm>
            <a:off x="467544" y="1916832"/>
            <a:ext cx="8445624" cy="1462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pPr algn="l"/>
            <a:r>
              <a:rPr lang="th-TH" sz="2800" dirty="0">
                <a:latin typeface="Angsana New" panose="02020603050405020304" pitchFamily="18" charset="-34"/>
              </a:rPr>
              <a:t>ระบบเครือข่ายคอมพิวเตอร์ขนาดใหญ่ที่สุดของโลก โดยจะเป็นการเชื่อมต่อเครื่องคอมพิวเตอร์หลายๆ เครื่องจากทั่วโลกมาเชื่อมต่อเข้าด้วยกัน ซึ่งช่วยให้สามารถติดต่อสื่อสารและแลกเปลี่ยนข้อมูลระหว่างกันได้ทั่วโลก</a:t>
            </a:r>
            <a:endParaRPr lang="en-US" sz="28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3481844"/>
            <a:ext cx="8279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smtClean="0">
                <a:latin typeface="Angsana New" panose="02020603050405020304" pitchFamily="18" charset="-34"/>
              </a:rPr>
              <a:t>ประโยชน์ </a:t>
            </a:r>
            <a:r>
              <a:rPr lang="en-US" b="1" dirty="0" smtClean="0">
                <a:latin typeface="Angsana New" panose="02020603050405020304" pitchFamily="18" charset="-34"/>
              </a:rPr>
              <a:t>Internet</a:t>
            </a:r>
            <a:endParaRPr lang="en-US" b="1" dirty="0">
              <a:latin typeface="Angsana New" panose="02020603050405020304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5" y="4061390"/>
            <a:ext cx="66247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Angsana New" panose="02020603050405020304" pitchFamily="18" charset="-34"/>
              </a:rPr>
              <a:t>1. ด้านการศึกษา</a:t>
            </a:r>
          </a:p>
          <a:p>
            <a:r>
              <a:rPr lang="th-TH" dirty="0" smtClean="0">
                <a:latin typeface="Angsana New" panose="02020603050405020304" pitchFamily="18" charset="-34"/>
              </a:rPr>
              <a:t>2. ด้านธุรกิจ</a:t>
            </a:r>
          </a:p>
          <a:p>
            <a:r>
              <a:rPr lang="th-TH" dirty="0" smtClean="0">
                <a:latin typeface="Angsana New" panose="02020603050405020304" pitchFamily="18" charset="-34"/>
              </a:rPr>
              <a:t>3. </a:t>
            </a:r>
            <a:r>
              <a:rPr lang="th-TH" dirty="0" err="1" smtClean="0">
                <a:latin typeface="Angsana New" panose="02020603050405020304" pitchFamily="18" charset="-34"/>
              </a:rPr>
              <a:t>ด้านรับ</a:t>
            </a:r>
            <a:r>
              <a:rPr lang="th-TH" dirty="0" smtClean="0">
                <a:latin typeface="Angsana New" panose="02020603050405020304" pitchFamily="18" charset="-34"/>
              </a:rPr>
              <a:t>และส่งจดหมายอิเล็กทรอนิกส์</a:t>
            </a:r>
          </a:p>
          <a:p>
            <a:r>
              <a:rPr lang="th-TH" dirty="0" smtClean="0">
                <a:latin typeface="Angsana New" panose="02020603050405020304" pitchFamily="18" charset="-34"/>
              </a:rPr>
              <a:t>4. ด้านให้ความบันเทิง ข่าวสาร สิ่งที่น่าสนใจ</a:t>
            </a:r>
            <a:endParaRPr lang="en-US" dirty="0">
              <a:latin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7249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507431"/>
            <a:ext cx="39741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สืบค้นข้อมูลบน </a:t>
            </a:r>
            <a:r>
              <a:rPr lang="en-US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Internet</a:t>
            </a:r>
            <a:endParaRPr lang="en-US" sz="4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288835" y="3049796"/>
            <a:ext cx="168668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Search Engine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475656" y="3049796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เครื่องมือค้นหา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8" name="ลูกศรเชื่อมต่อแบบตรง 7"/>
          <p:cNvCxnSpPr>
            <a:stCxn id="6" idx="3"/>
            <a:endCxn id="5" idx="1"/>
          </p:cNvCxnSpPr>
          <p:nvPr/>
        </p:nvCxnSpPr>
        <p:spPr>
          <a:xfrm>
            <a:off x="3203848" y="3311406"/>
            <a:ext cx="20849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55709" y="4725144"/>
            <a:ext cx="4572000" cy="9541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การค้นหาในรูปแบบ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Index Directory </a:t>
            </a: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การค้นหาในรูปแบบ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Search Engine 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1" name="ลูกศรเชื่อมต่อแบบตรง 10"/>
          <p:cNvCxnSpPr>
            <a:stCxn id="6" idx="2"/>
            <a:endCxn id="9" idx="0"/>
          </p:cNvCxnSpPr>
          <p:nvPr/>
        </p:nvCxnSpPr>
        <p:spPr>
          <a:xfrm>
            <a:off x="2339752" y="3573016"/>
            <a:ext cx="2101957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ลูกศรเชื่อมต่อแบบตรง 12"/>
          <p:cNvCxnSpPr>
            <a:stCxn id="5" idx="2"/>
            <a:endCxn id="9" idx="0"/>
          </p:cNvCxnSpPr>
          <p:nvPr/>
        </p:nvCxnSpPr>
        <p:spPr>
          <a:xfrm flipH="1">
            <a:off x="4441709" y="3573016"/>
            <a:ext cx="1690466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056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507431"/>
            <a:ext cx="26532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Index directory</a:t>
            </a:r>
            <a:endParaRPr lang="en-US" sz="4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2402885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 smtClean="0">
                <a:latin typeface="Angsana New" panose="02020603050405020304" pitchFamily="18" charset="-34"/>
              </a:rPr>
              <a:t>ข้อมูล</a:t>
            </a:r>
            <a:r>
              <a:rPr lang="th-TH" dirty="0">
                <a:latin typeface="Angsana New" panose="02020603050405020304" pitchFamily="18" charset="-34"/>
              </a:rPr>
              <a:t>จะมีความเป็นระเบียบ</a:t>
            </a:r>
            <a:r>
              <a:rPr lang="th-TH" dirty="0" smtClean="0">
                <a:latin typeface="Angsana New" panose="02020603050405020304" pitchFamily="18" charset="-34"/>
              </a:rPr>
              <a:t>เรียบร้อย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>
                <a:latin typeface="Angsana New" panose="02020603050405020304" pitchFamily="18" charset="-34"/>
              </a:rPr>
              <a:t>คัดแยกข้อมูลออกมาเป็นหมวดหมู่ และจัดแบ่งแยก </a:t>
            </a:r>
            <a:r>
              <a:rPr lang="en-US" dirty="0">
                <a:latin typeface="Angsana New" panose="02020603050405020304" pitchFamily="18" charset="-34"/>
              </a:rPr>
              <a:t>Site </a:t>
            </a:r>
            <a:r>
              <a:rPr lang="th-TH" dirty="0" smtClean="0">
                <a:latin typeface="Angsana New" panose="02020603050405020304" pitchFamily="18" charset="-34"/>
              </a:rPr>
              <a:t>ต่าง ๆ ออกเป็น</a:t>
            </a:r>
            <a:r>
              <a:rPr lang="th-TH" dirty="0">
                <a:latin typeface="Angsana New" panose="02020603050405020304" pitchFamily="18" charset="-34"/>
              </a:rPr>
              <a:t>ประเภท</a:t>
            </a:r>
            <a:endParaRPr lang="en-US" dirty="0">
              <a:latin typeface="Angsana New" panose="02020603050405020304" pitchFamily="18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46" y="3784315"/>
            <a:ext cx="4351784" cy="269220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650" y="3849657"/>
            <a:ext cx="4040822" cy="256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26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/>
          <p:nvPr/>
        </p:nvSpPr>
        <p:spPr>
          <a:xfrm>
            <a:off x="539552" y="1412776"/>
            <a:ext cx="24897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Search Engine</a:t>
            </a:r>
          </a:p>
        </p:txBody>
      </p:sp>
      <p:sp>
        <p:nvSpPr>
          <p:cNvPr id="6" name="Rectangle 1"/>
          <p:cNvSpPr/>
          <p:nvPr/>
        </p:nvSpPr>
        <p:spPr>
          <a:xfrm>
            <a:off x="539552" y="2204864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 smtClean="0">
                <a:latin typeface="Angsana New" panose="02020603050405020304" pitchFamily="18" charset="-34"/>
              </a:rPr>
              <a:t>ลักษณะเป็น</a:t>
            </a:r>
            <a:r>
              <a:rPr lang="th-TH" dirty="0">
                <a:latin typeface="Angsana New" panose="02020603050405020304" pitchFamily="18" charset="-34"/>
              </a:rPr>
              <a:t>ฐานข้อมูลขนาดใหญ่มหาศาลที่กระจัดกระจายอยู่</a:t>
            </a:r>
            <a:r>
              <a:rPr lang="th-TH" dirty="0" smtClean="0">
                <a:latin typeface="Angsana New" panose="02020603050405020304" pitchFamily="18" charset="-34"/>
              </a:rPr>
              <a:t>ทั่วไป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>
                <a:latin typeface="Angsana New" panose="02020603050405020304" pitchFamily="18" charset="-34"/>
              </a:rPr>
              <a:t>ไม่มีการแสดงข้อมูลออกมาเป็นลำดับขั้นของ</a:t>
            </a:r>
            <a:r>
              <a:rPr lang="th-TH" dirty="0" smtClean="0">
                <a:latin typeface="Angsana New" panose="02020603050405020304" pitchFamily="18" charset="-34"/>
              </a:rPr>
              <a:t>ความสำคัญ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>
                <a:latin typeface="Angsana New" panose="02020603050405020304" pitchFamily="18" charset="-34"/>
              </a:rPr>
              <a:t>การ</a:t>
            </a:r>
            <a:r>
              <a:rPr lang="th-TH" dirty="0" smtClean="0">
                <a:latin typeface="Angsana New" panose="02020603050405020304" pitchFamily="18" charset="-34"/>
              </a:rPr>
              <a:t>สืบค้นข้อมูล คือ </a:t>
            </a:r>
            <a:r>
              <a:rPr lang="th-TH" dirty="0">
                <a:latin typeface="Angsana New" panose="02020603050405020304" pitchFamily="18" charset="-34"/>
              </a:rPr>
              <a:t>คุณจะต้องพิมพ์คำสำคัญ(</a:t>
            </a:r>
            <a:r>
              <a:rPr lang="en-US" dirty="0">
                <a:latin typeface="Angsana New" panose="02020603050405020304" pitchFamily="18" charset="-34"/>
              </a:rPr>
              <a:t>Keyword</a:t>
            </a:r>
            <a:r>
              <a:rPr lang="en-US" dirty="0" smtClean="0">
                <a:latin typeface="Angsana New" panose="02020603050405020304" pitchFamily="18" charset="-34"/>
              </a:rPr>
              <a:t>)</a:t>
            </a:r>
            <a:endParaRPr lang="en-US" dirty="0">
              <a:latin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717032"/>
            <a:ext cx="576064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781944" y="1674386"/>
            <a:ext cx="518457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ข้อแตกต่างระหว่าง </a:t>
            </a:r>
            <a:r>
              <a:rPr lang="en-US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Index </a:t>
            </a:r>
            <a:r>
              <a:rPr lang="th-TH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และ </a:t>
            </a:r>
            <a:r>
              <a:rPr lang="en-US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Search Engine</a:t>
            </a:r>
            <a:endParaRPr lang="th-TH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44" y="2420888"/>
            <a:ext cx="5364088" cy="35752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955569"/>
            <a:ext cx="2995399" cy="15254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941817"/>
            <a:ext cx="2995449" cy="15392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395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2483768" y="1628800"/>
            <a:ext cx="44534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ประเภทของ </a:t>
            </a:r>
            <a:r>
              <a:rPr 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Search Engine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3347864" y="2892715"/>
            <a:ext cx="280831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Angsana New" panose="02020603050405020304" pitchFamily="18" charset="-34"/>
              </a:rPr>
              <a:t>1. Keyword Index</a:t>
            </a:r>
            <a:endParaRPr lang="en-US" dirty="0">
              <a:latin typeface="Angsana New" panose="02020603050405020304" pitchFamily="18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3347864" y="3910409"/>
            <a:ext cx="280831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Angsana New" panose="02020603050405020304" pitchFamily="18" charset="-34"/>
              </a:rPr>
              <a:t>2</a:t>
            </a:r>
            <a:r>
              <a:rPr lang="en-US" dirty="0" smtClean="0">
                <a:latin typeface="Angsana New" panose="02020603050405020304" pitchFamily="18" charset="-34"/>
              </a:rPr>
              <a:t>. </a:t>
            </a:r>
            <a:r>
              <a:rPr lang="en-US" dirty="0">
                <a:latin typeface="Angsana New" panose="02020603050405020304" pitchFamily="18" charset="-34"/>
              </a:rPr>
              <a:t>Subject Directories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347864" y="4928103"/>
            <a:ext cx="280831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Angsana New" panose="02020603050405020304" pitchFamily="18" charset="-34"/>
              </a:rPr>
              <a:t>3</a:t>
            </a:r>
            <a:r>
              <a:rPr lang="en-US" dirty="0" smtClean="0">
                <a:latin typeface="Angsana New" panose="02020603050405020304" pitchFamily="18" charset="-34"/>
              </a:rPr>
              <a:t>. </a:t>
            </a:r>
            <a:r>
              <a:rPr lang="en-US" dirty="0">
                <a:latin typeface="Angsana New" panose="02020603050405020304" pitchFamily="18" charset="-34"/>
              </a:rPr>
              <a:t>Metasearch </a:t>
            </a:r>
            <a:r>
              <a:rPr lang="en-US" dirty="0" smtClean="0">
                <a:latin typeface="Angsana New" panose="02020603050405020304" pitchFamily="18" charset="-34"/>
              </a:rPr>
              <a:t>Engines</a:t>
            </a:r>
            <a:endParaRPr lang="en-US" dirty="0">
              <a:latin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45691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184193" y="1700808"/>
            <a:ext cx="24141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dirty="0"/>
              <a:t>Keyword Index </a:t>
            </a:r>
            <a:endParaRPr lang="th-TH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564904"/>
            <a:ext cx="8136904" cy="358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82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988206" y="1556792"/>
            <a:ext cx="30137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dirty="0"/>
              <a:t>Subject Directories </a:t>
            </a:r>
            <a:endParaRPr lang="th-TH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04864"/>
            <a:ext cx="6768752" cy="436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06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3173131" y="1628800"/>
            <a:ext cx="319318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dirty="0"/>
              <a:t>Metasearch Engines </a:t>
            </a:r>
            <a:endParaRPr lang="th-TH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466" y="2276872"/>
            <a:ext cx="4608512" cy="410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6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340768"/>
            <a:ext cx="63049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ea typeface="Calibri" panose="020F0502020204030204" pitchFamily="34" charset="0"/>
              </a:rPr>
              <a:t>หลักการค้นหาข้อมูลของ </a:t>
            </a:r>
            <a:r>
              <a:rPr 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ea typeface="Calibri" panose="020F0502020204030204" pitchFamily="34" charset="0"/>
              </a:rPr>
              <a:t>Search </a:t>
            </a:r>
            <a:r>
              <a:rPr lang="en-US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ea typeface="Calibri" panose="020F0502020204030204" pitchFamily="34" charset="0"/>
              </a:rPr>
              <a:t>Engine</a:t>
            </a:r>
            <a:endParaRPr lang="en-US" sz="4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2485202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 smtClean="0">
                <a:latin typeface="Angsana New" panose="02020603050405020304" pitchFamily="18" charset="-34"/>
              </a:rPr>
              <a:t>การ</a:t>
            </a:r>
            <a:r>
              <a:rPr lang="th-TH" dirty="0">
                <a:latin typeface="Angsana New" panose="02020603050405020304" pitchFamily="18" charset="-34"/>
              </a:rPr>
              <a:t>ค้นหาจากชื่อของตำแหน่ง </a:t>
            </a:r>
            <a:r>
              <a:rPr lang="en-US" dirty="0">
                <a:latin typeface="Angsana New" panose="02020603050405020304" pitchFamily="18" charset="-34"/>
              </a:rPr>
              <a:t>URL </a:t>
            </a:r>
            <a:r>
              <a:rPr lang="th-TH" dirty="0">
                <a:latin typeface="Angsana New" panose="02020603050405020304" pitchFamily="18" charset="-34"/>
              </a:rPr>
              <a:t>ใน </a:t>
            </a:r>
            <a:r>
              <a:rPr lang="th-TH" dirty="0" smtClean="0">
                <a:latin typeface="Angsana New" panose="02020603050405020304" pitchFamily="18" charset="-34"/>
              </a:rPr>
              <a:t>เว็บไซต์ต่าง ๆ</a:t>
            </a:r>
            <a:endParaRPr lang="en-US" dirty="0">
              <a:latin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3155484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>
                <a:latin typeface="Angsana New" panose="02020603050405020304" pitchFamily="18" charset="-34"/>
              </a:rPr>
              <a:t>การค้นหาจากคำที่มีอยู่ใน </a:t>
            </a:r>
            <a:r>
              <a:rPr lang="en-US" dirty="0">
                <a:latin typeface="Angsana New" panose="02020603050405020304" pitchFamily="18" charset="-34"/>
              </a:rPr>
              <a:t>Title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544" y="3827551"/>
            <a:ext cx="79954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>
                <a:latin typeface="Angsana New" panose="02020603050405020304" pitchFamily="18" charset="-34"/>
              </a:rPr>
              <a:t>การค้นหาจากคำสำคัญหรือคำสั่ง </a:t>
            </a:r>
            <a:r>
              <a:rPr lang="en-US" dirty="0">
                <a:latin typeface="Angsana New" panose="02020603050405020304" pitchFamily="18" charset="-34"/>
              </a:rPr>
              <a:t>keyword</a:t>
            </a:r>
            <a:r>
              <a:rPr lang="th-TH" dirty="0" smtClean="0">
                <a:latin typeface="Angsana New" panose="02020603050405020304" pitchFamily="18" charset="-34"/>
              </a:rPr>
              <a:t> </a:t>
            </a:r>
            <a:endParaRPr lang="en-US" dirty="0">
              <a:latin typeface="Angsana New" panose="02020603050405020304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063" y="4499618"/>
            <a:ext cx="79883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>
                <a:latin typeface="Angsana New" panose="02020603050405020304" pitchFamily="18" charset="-34"/>
              </a:rPr>
              <a:t>การค้นหาจากส่วนที่ใช้อธิบายหรือบอกลักษณะ </a:t>
            </a:r>
            <a:r>
              <a:rPr lang="en-US" dirty="0">
                <a:latin typeface="Angsana New" panose="02020603050405020304" pitchFamily="18" charset="-34"/>
              </a:rPr>
              <a:t>site </a:t>
            </a:r>
          </a:p>
        </p:txBody>
      </p:sp>
      <p:sp>
        <p:nvSpPr>
          <p:cNvPr id="7" name="Rectangle 4"/>
          <p:cNvSpPr/>
          <p:nvPr/>
        </p:nvSpPr>
        <p:spPr>
          <a:xfrm>
            <a:off x="467544" y="5171685"/>
            <a:ext cx="79883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>
                <a:latin typeface="Angsana New" panose="02020603050405020304" pitchFamily="18" charset="-34"/>
              </a:rPr>
              <a:t>ค้นหาคำในหน้าเว็บเพจ</a:t>
            </a:r>
            <a:r>
              <a:rPr lang="th-TH" dirty="0" smtClean="0">
                <a:latin typeface="Angsana New" panose="02020603050405020304" pitchFamily="18" charset="-34"/>
              </a:rPr>
              <a:t>ด</a:t>
            </a:r>
            <a:r>
              <a:rPr lang="th-TH" dirty="0" err="1" smtClean="0">
                <a:latin typeface="Angsana New" panose="02020603050405020304" pitchFamily="18" charset="-34"/>
              </a:rPr>
              <a:t>้วย</a:t>
            </a:r>
            <a:r>
              <a:rPr lang="en-US" dirty="0" smtClean="0">
                <a:latin typeface="Angsana New" panose="02020603050405020304" pitchFamily="18" charset="-34"/>
              </a:rPr>
              <a:t> Browser</a:t>
            </a:r>
            <a:endParaRPr lang="en-US" dirty="0">
              <a:latin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35103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7544" y="1196752"/>
            <a:ext cx="41280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ea typeface="Calibri" panose="020F0502020204030204" pitchFamily="34" charset="0"/>
              </a:rPr>
              <a:t>เทคนิคใน</a:t>
            </a:r>
            <a:r>
              <a:rPr lang="th-TH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ea typeface="Calibri" panose="020F0502020204030204" pitchFamily="34" charset="0"/>
              </a:rPr>
              <a:t>การค้นหาข้อมูล</a:t>
            </a:r>
            <a:endParaRPr lang="en-US" sz="4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1908115"/>
            <a:ext cx="66247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เลือก</a:t>
            </a: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รูปแบบการค้นหาให้ตรงกับสิ่งที่คุณต้องการมาก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ที่สุด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ใช้คำมากกว่า 1 คำที่มีลักษณะเกี่ยวข้องกันช่วย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ค้นหา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ใช้บริการของผู้ให้บริการเฉพาะ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ด้าน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ใส่เครื่องหมายคำพูดครอบคลุมกลุ่มคำที่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ต้องการ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การขึ้นต้นของตัวอักษรตัวเล็กเท่ากัน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หมด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ใช้ตัวเชื่อมทาง </a:t>
            </a:r>
            <a:r>
              <a:rPr lang="en-US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Logic</a:t>
            </a:r>
            <a:endParaRPr lang="th-TH" dirty="0" smtClean="0">
              <a:solidFill>
                <a:srgbClr val="FF0000"/>
              </a:solidFill>
              <a:latin typeface="Angsana New" panose="02020603050405020304" pitchFamily="18" charset="-34"/>
            </a:endParaRP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ใช้เครื่องหมายบวกลบคัดเลือก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คำ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 ใช้ * เป็นตัว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ร่วม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หลีก เลี่ยงการใช้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ตัวเลข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หลีก เลี่ยงภาษา</a:t>
            </a:r>
            <a:r>
              <a:rPr lang="th-TH" dirty="0" smtClean="0">
                <a:solidFill>
                  <a:srgbClr val="FF0000"/>
                </a:solidFill>
                <a:latin typeface="Angsana New" panose="02020603050405020304" pitchFamily="18" charset="-34"/>
              </a:rPr>
              <a:t>พูด</a:t>
            </a:r>
          </a:p>
          <a:p>
            <a:pPr marL="514350" indent="-514350">
              <a:buAutoNum type="arabicPeriod"/>
            </a:pP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อย่าละเลย </a:t>
            </a:r>
            <a:r>
              <a:rPr lang="en-US" dirty="0">
                <a:solidFill>
                  <a:srgbClr val="FF0000"/>
                </a:solidFill>
                <a:latin typeface="Angsana New" panose="02020603050405020304" pitchFamily="18" charset="-34"/>
              </a:rPr>
              <a:t>Help </a:t>
            </a:r>
            <a:r>
              <a:rPr lang="th-TH" dirty="0">
                <a:solidFill>
                  <a:srgbClr val="FF0000"/>
                </a:solidFill>
                <a:latin typeface="Angsana New" panose="02020603050405020304" pitchFamily="18" charset="-34"/>
              </a:rPr>
              <a:t>ซึ่งในแต่ละเว็บ</a:t>
            </a:r>
            <a:endParaRPr lang="en-US" dirty="0">
              <a:solidFill>
                <a:srgbClr val="FF0000"/>
              </a:solidFill>
              <a:latin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28431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6832"/>
            <a:ext cx="7596336" cy="427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50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611560" y="1556792"/>
            <a:ext cx="36724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การใช้เครื่องหมายบวก (+) เชื่อมคำ</a:t>
            </a:r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92896"/>
            <a:ext cx="8080898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66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กล่องข้อความ 9"/>
          <p:cNvSpPr txBox="1"/>
          <p:nvPr/>
        </p:nvSpPr>
        <p:spPr>
          <a:xfrm>
            <a:off x="611560" y="1556792"/>
            <a:ext cx="496855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ตัดบางคำที่ไม่ต้องการค้นหาด้วยเครื่องหมาย (-)</a:t>
            </a:r>
            <a:endParaRPr lang="th-TH" dirty="0"/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276872"/>
            <a:ext cx="6264696" cy="423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85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กล่องข้อความ 9"/>
          <p:cNvSpPr txBox="1"/>
          <p:nvPr/>
        </p:nvSpPr>
        <p:spPr>
          <a:xfrm>
            <a:off x="611560" y="1556792"/>
            <a:ext cx="439248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การค้นหาด้วยเครื่องหมายคำพูด (</a:t>
            </a:r>
            <a:r>
              <a:rPr lang="en-US" dirty="0" smtClean="0"/>
              <a:t>“</a:t>
            </a:r>
            <a:r>
              <a:rPr lang="th-TH" dirty="0" smtClean="0"/>
              <a:t>......</a:t>
            </a:r>
            <a:r>
              <a:rPr lang="en-US" dirty="0" smtClean="0"/>
              <a:t>”</a:t>
            </a:r>
            <a:r>
              <a:rPr lang="th-TH" dirty="0" smtClean="0"/>
              <a:t>)</a:t>
            </a:r>
            <a:endParaRPr lang="th-TH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76872"/>
            <a:ext cx="7311578" cy="421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57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กล่องข้อความ 9"/>
          <p:cNvSpPr txBox="1"/>
          <p:nvPr/>
        </p:nvSpPr>
        <p:spPr>
          <a:xfrm>
            <a:off x="611560" y="1556792"/>
            <a:ext cx="302433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การค้นหาด้วยคำว่า </a:t>
            </a:r>
            <a:r>
              <a:rPr lang="en-US" dirty="0" smtClean="0"/>
              <a:t>OR</a:t>
            </a:r>
            <a:endParaRPr lang="th-TH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"/>
          <a:stretch/>
        </p:blipFill>
        <p:spPr>
          <a:xfrm>
            <a:off x="1403648" y="2276872"/>
            <a:ext cx="6408712" cy="41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5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กล่องข้อความ 9"/>
          <p:cNvSpPr txBox="1"/>
          <p:nvPr/>
        </p:nvSpPr>
        <p:spPr>
          <a:xfrm>
            <a:off x="611560" y="1484784"/>
            <a:ext cx="47525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ไม่ต้องใช้คำว่า </a:t>
            </a:r>
            <a:r>
              <a:rPr lang="en-US" dirty="0" smtClean="0"/>
              <a:t>“AND” </a:t>
            </a:r>
            <a:r>
              <a:rPr lang="th-TH" dirty="0" smtClean="0"/>
              <a:t>ในการแยกคำค้นหา</a:t>
            </a:r>
            <a:endParaRPr lang="th-TH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/>
          <a:stretch/>
        </p:blipFill>
        <p:spPr>
          <a:xfrm>
            <a:off x="1403648" y="2204864"/>
            <a:ext cx="6717630" cy="428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19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467544" y="1484784"/>
            <a:ext cx="6480720" cy="63693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เทคนิคการค้นหาข้อมูลด้วย </a:t>
            </a:r>
            <a:r>
              <a:rPr lang="en-US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Google </a:t>
            </a:r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แบบพิเศษ</a:t>
            </a:r>
            <a:endParaRPr lang="th-TH" sz="4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2276872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ngsana New" panose="02020603050405020304" pitchFamily="18" charset="-34"/>
              </a:rPr>
              <a:t>1. Google </a:t>
            </a:r>
            <a:r>
              <a:rPr lang="th-TH" dirty="0" smtClean="0">
                <a:latin typeface="Angsana New" panose="02020603050405020304" pitchFamily="18" charset="-34"/>
              </a:rPr>
              <a:t>ค้นหาไฟล์ได้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043608" y="3140968"/>
            <a:ext cx="754565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“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ชื่อเรื่องหรือชื่อเอกสาร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” </a:t>
            </a:r>
            <a:r>
              <a:rPr lang="en-US" sz="36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filetype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นามสกุลของไฟล์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467544" y="4267711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ngsana New" panose="02020603050405020304" pitchFamily="18" charset="-34"/>
              </a:rPr>
              <a:t>2. Google </a:t>
            </a:r>
            <a:r>
              <a:rPr lang="th-TH" dirty="0" smtClean="0">
                <a:latin typeface="Angsana New" panose="02020603050405020304" pitchFamily="18" charset="-34"/>
              </a:rPr>
              <a:t>สามารถค้นหาเว็บทั้งหมดที่เชื่อมมายังเว็บนั้นได้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979711" y="5254918"/>
            <a:ext cx="567344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link: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ชื่อ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URL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ของเว็บ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3772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467544" y="1484784"/>
            <a:ext cx="6480720" cy="63693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เทคนิคการค้นหาข้อมูลด้วย </a:t>
            </a:r>
            <a:r>
              <a:rPr lang="en-US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Google </a:t>
            </a:r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แบบพิเศษ</a:t>
            </a:r>
            <a:endParaRPr lang="th-TH" sz="4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2276872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ngsana New" panose="02020603050405020304" pitchFamily="18" charset="-34"/>
              </a:rPr>
              <a:t>3</a:t>
            </a:r>
            <a:r>
              <a:rPr lang="en-US" dirty="0" smtClean="0">
                <a:latin typeface="Angsana New" panose="02020603050405020304" pitchFamily="18" charset="-34"/>
              </a:rPr>
              <a:t>. Google </a:t>
            </a:r>
            <a:r>
              <a:rPr lang="th-TH" dirty="0" smtClean="0">
                <a:latin typeface="Angsana New" panose="02020603050405020304" pitchFamily="18" charset="-34"/>
              </a:rPr>
              <a:t>สามารถหาคำเฉพาะเจาะจงในเว็บไซต์</a:t>
            </a:r>
            <a:r>
              <a:rPr lang="th-TH" dirty="0" err="1" smtClean="0">
                <a:latin typeface="Angsana New" panose="02020603050405020304" pitchFamily="18" charset="-34"/>
              </a:rPr>
              <a:t>นั้นๆ</a:t>
            </a:r>
            <a:r>
              <a:rPr lang="th-TH" dirty="0" smtClean="0">
                <a:latin typeface="Angsana New" panose="02020603050405020304" pitchFamily="18" charset="-34"/>
              </a:rPr>
              <a:t> ได้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63273" y="2774129"/>
            <a:ext cx="6177503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 คำที่ค้นหา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site :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ชื่อ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URL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ของเว็บ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467544" y="3697868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ngsana New" panose="02020603050405020304" pitchFamily="18" charset="-34"/>
              </a:rPr>
              <a:t>4</a:t>
            </a:r>
            <a:r>
              <a:rPr lang="en-US" dirty="0" smtClean="0">
                <a:latin typeface="Angsana New" panose="02020603050405020304" pitchFamily="18" charset="-34"/>
              </a:rPr>
              <a:t>. </a:t>
            </a:r>
            <a:r>
              <a:rPr lang="th-TH" dirty="0" smtClean="0">
                <a:latin typeface="Angsana New" panose="02020603050405020304" pitchFamily="18" charset="-34"/>
              </a:rPr>
              <a:t>ค้นหาแบบวัดดวงกันบ้าง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221088"/>
            <a:ext cx="5080531" cy="237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29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467544" y="1484784"/>
            <a:ext cx="6480720" cy="63693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เทคนิคการค้นหาข้อมูลด้วย </a:t>
            </a:r>
            <a:r>
              <a:rPr lang="en-US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Google </a:t>
            </a:r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แบบพิเศษ</a:t>
            </a:r>
            <a:endParaRPr lang="th-TH" sz="4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2276872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ngsana New" panose="02020603050405020304" pitchFamily="18" charset="-34"/>
              </a:rPr>
              <a:t>4. </a:t>
            </a:r>
            <a:r>
              <a:rPr lang="th-TH" dirty="0" smtClean="0">
                <a:latin typeface="Angsana New" panose="02020603050405020304" pitchFamily="18" charset="-34"/>
              </a:rPr>
              <a:t>ค้นหาบทสรุปของหนังสือก่อนตัดสินใจซื้อ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2079297" y="2926685"/>
            <a:ext cx="574545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books about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ชื่อหนังสือ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467544" y="3841884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ngsana New" panose="02020603050405020304" pitchFamily="18" charset="-34"/>
              </a:rPr>
              <a:t>5. </a:t>
            </a:r>
            <a:r>
              <a:rPr lang="th-TH" dirty="0" smtClean="0">
                <a:latin typeface="Angsana New" panose="02020603050405020304" pitchFamily="18" charset="-34"/>
              </a:rPr>
              <a:t>ใช้ </a:t>
            </a:r>
            <a:r>
              <a:rPr lang="en-US" dirty="0" smtClean="0">
                <a:latin typeface="Angsana New" panose="02020603050405020304" pitchFamily="18" charset="-34"/>
              </a:rPr>
              <a:t>Google </a:t>
            </a:r>
            <a:r>
              <a:rPr lang="th-TH" dirty="0" smtClean="0">
                <a:latin typeface="Angsana New" panose="02020603050405020304" pitchFamily="18" charset="-34"/>
              </a:rPr>
              <a:t>แทนเครื่องคิดเลขได้ 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086" y="4365104"/>
            <a:ext cx="4607876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0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467544" y="1484784"/>
            <a:ext cx="6480720" cy="63693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เทคนิคการค้นหาข้อมูลด้วย </a:t>
            </a:r>
            <a:r>
              <a:rPr lang="en-US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Google </a:t>
            </a:r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แบบพิเศษ</a:t>
            </a:r>
            <a:endParaRPr lang="th-TH" sz="4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227687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ngsana New" panose="02020603050405020304" pitchFamily="18" charset="-34"/>
              </a:rPr>
              <a:t>6</a:t>
            </a:r>
            <a:r>
              <a:rPr lang="en-US" dirty="0" smtClean="0">
                <a:latin typeface="Angsana New" panose="02020603050405020304" pitchFamily="18" charset="-34"/>
              </a:rPr>
              <a:t>. </a:t>
            </a:r>
            <a:r>
              <a:rPr lang="th-TH" dirty="0" smtClean="0">
                <a:latin typeface="Angsana New" panose="02020603050405020304" pitchFamily="18" charset="-34"/>
              </a:rPr>
              <a:t>ค้นหาความหมายหรือนิยามของศัพท์เฉพาะ(เป็นภาษาอังกฤษ)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2079297" y="2926685"/>
            <a:ext cx="574545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define :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ศัพท์เฉพาะ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467544" y="3841884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ngsana New" panose="02020603050405020304" pitchFamily="18" charset="-34"/>
              </a:rPr>
              <a:t>7</a:t>
            </a:r>
            <a:r>
              <a:rPr lang="en-US" dirty="0" smtClean="0">
                <a:latin typeface="Angsana New" panose="02020603050405020304" pitchFamily="18" charset="-34"/>
              </a:rPr>
              <a:t>. </a:t>
            </a:r>
            <a:r>
              <a:rPr lang="th-TH" dirty="0" smtClean="0">
                <a:latin typeface="Angsana New" panose="02020603050405020304" pitchFamily="18" charset="-34"/>
              </a:rPr>
              <a:t>ค้นหาเว็บไซต์รวมรูป</a:t>
            </a:r>
            <a:r>
              <a:rPr lang="th-TH" dirty="0" err="1" smtClean="0">
                <a:latin typeface="Angsana New" panose="02020603050405020304" pitchFamily="18" charset="-34"/>
              </a:rPr>
              <a:t>ดีๆ</a:t>
            </a:r>
            <a:endParaRPr lang="th-TH" dirty="0" smtClean="0">
              <a:latin typeface="Angsana New" panose="02020603050405020304" pitchFamily="18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2079297" y="4760565"/>
            <a:ext cx="574545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 ชื่อภาพ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pictures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23177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467544" y="1484784"/>
            <a:ext cx="6480720" cy="63693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เทคนิคการค้นหาข้อมูลด้วย </a:t>
            </a:r>
            <a:r>
              <a:rPr lang="en-US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Google </a:t>
            </a:r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แบบพิเศษ</a:t>
            </a:r>
            <a:endParaRPr lang="th-TH" sz="4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227687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ngsana New" panose="02020603050405020304" pitchFamily="18" charset="-34"/>
              </a:rPr>
              <a:t>8. </a:t>
            </a:r>
            <a:r>
              <a:rPr lang="th-TH" dirty="0" smtClean="0">
                <a:latin typeface="Angsana New" panose="02020603050405020304" pitchFamily="18" charset="-34"/>
              </a:rPr>
              <a:t>ค้นหารีวิวภาพยนตร์สนุกๆ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2079297" y="2926685"/>
            <a:ext cx="574545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movie :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ชื่อภาพยนตร์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467544" y="3841884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ngsana New" panose="02020603050405020304" pitchFamily="18" charset="-34"/>
              </a:rPr>
              <a:t>9. </a:t>
            </a:r>
            <a:r>
              <a:rPr lang="th-TH" dirty="0" smtClean="0">
                <a:latin typeface="Angsana New" panose="02020603050405020304" pitchFamily="18" charset="-34"/>
              </a:rPr>
              <a:t>ค้นเนื้อหาข้อมูลในเว็บไซต์ที่ต้องการ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885488" y="4738050"/>
            <a:ext cx="621490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 ชื่อข้อมูลค้นหา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site :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เว็บไซต์ที่จะค้นหา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23876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467544" y="1484784"/>
            <a:ext cx="6480720" cy="63693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เทคนิคการค้นหาข้อมูลด้วย </a:t>
            </a:r>
            <a:r>
              <a:rPr lang="en-US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Google </a:t>
            </a:r>
            <a:r>
              <a:rPr lang="th-TH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แบบพิเศษ</a:t>
            </a:r>
            <a:endParaRPr lang="th-TH" sz="4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227687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ngsana New" panose="02020603050405020304" pitchFamily="18" charset="-34"/>
              </a:rPr>
              <a:t>10. </a:t>
            </a:r>
            <a:r>
              <a:rPr lang="th-TH" dirty="0" smtClean="0">
                <a:latin typeface="Angsana New" panose="02020603050405020304" pitchFamily="18" charset="-34"/>
              </a:rPr>
              <a:t>การค้นหาข้อมูลแบบละเอียด (</a:t>
            </a:r>
            <a:r>
              <a:rPr lang="en-US" dirty="0" smtClean="0">
                <a:latin typeface="Angsana New" panose="02020603050405020304" pitchFamily="18" charset="-34"/>
              </a:rPr>
              <a:t>Advance Search</a:t>
            </a:r>
            <a:r>
              <a:rPr lang="th-TH" dirty="0" smtClean="0">
                <a:latin typeface="Angsana New" panose="02020603050405020304" pitchFamily="18" charset="-34"/>
              </a:rPr>
              <a:t>)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55247"/>
            <a:ext cx="6027167" cy="335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71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3275856" y="1916832"/>
            <a:ext cx="24482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พักสมองลองปัญญา</a:t>
            </a:r>
            <a:endParaRPr lang="th-TH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59632" y="3068960"/>
            <a:ext cx="3411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ครอบครัวตัวป่วนยกก๊วนข้ามแดน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9614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3071230" y="1844824"/>
            <a:ext cx="32255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dirty="0" smtClean="0"/>
              <a:t>คุณใช้ </a:t>
            </a:r>
            <a:r>
              <a:rPr lang="en-US" dirty="0" smtClean="0"/>
              <a:t>Google </a:t>
            </a:r>
            <a:r>
              <a:rPr lang="th-TH" dirty="0" smtClean="0"/>
              <a:t>มากแค่ไหน</a:t>
            </a:r>
            <a:endParaRPr lang="th-TH" dirty="0"/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3071230" y="2831319"/>
            <a:ext cx="325441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dirty="0" smtClean="0"/>
              <a:t>คุณใช้ </a:t>
            </a:r>
            <a:r>
              <a:rPr lang="en-US" dirty="0" smtClean="0"/>
              <a:t>Google </a:t>
            </a:r>
            <a:r>
              <a:rPr lang="th-TH" dirty="0" smtClean="0"/>
              <a:t>ทำอะไรบ้าง</a:t>
            </a:r>
            <a:endParaRPr lang="th-TH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3071230" y="4797152"/>
            <a:ext cx="369043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dirty="0" smtClean="0"/>
              <a:t>คุณรู้มั้ยว่า </a:t>
            </a:r>
            <a:r>
              <a:rPr lang="en-US" dirty="0" smtClean="0"/>
              <a:t>Google </a:t>
            </a:r>
            <a:r>
              <a:rPr lang="th-TH" dirty="0" smtClean="0"/>
              <a:t>มีเครื่องมือ</a:t>
            </a:r>
            <a:r>
              <a:rPr lang="en-US" dirty="0" smtClean="0"/>
              <a:t>?</a:t>
            </a:r>
            <a:endParaRPr lang="th-TH" dirty="0"/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051720" y="3742227"/>
            <a:ext cx="572945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Google </a:t>
            </a:r>
            <a:r>
              <a:rPr lang="th-TH" dirty="0" smtClean="0"/>
              <a:t>เป็นแค่ </a:t>
            </a:r>
            <a:r>
              <a:rPr lang="en-US" dirty="0" smtClean="0"/>
              <a:t>Search Engine </a:t>
            </a:r>
            <a:r>
              <a:rPr lang="th-TH" dirty="0" smtClean="0"/>
              <a:t>งั้นเหรอ</a:t>
            </a:r>
            <a:r>
              <a:rPr lang="en-US" dirty="0" smtClean="0"/>
              <a:t>?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24787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8333314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25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7848872" cy="520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54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8064896" cy="503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70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56792"/>
            <a:ext cx="4045818" cy="4725516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1562999"/>
            <a:ext cx="3240360" cy="2836891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4122904"/>
            <a:ext cx="3240360" cy="215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89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088" y="1268760"/>
            <a:ext cx="4176464" cy="3057411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42"/>
          <a:stretch/>
        </p:blipFill>
        <p:spPr>
          <a:xfrm>
            <a:off x="2232416" y="4509120"/>
            <a:ext cx="4355807" cy="189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5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187624" y="1628800"/>
            <a:ext cx="698477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พระราชบัญญัติว่าด้วยการกระทำผิดเกี่ยวกับคอมพิวเตอร์  พ.ศ.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2550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11560" y="2780928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FF0000"/>
                </a:solidFill>
              </a:rPr>
              <a:t>หมวดที่  1</a:t>
            </a:r>
            <a:r>
              <a:rPr lang="th-TH" dirty="0"/>
              <a:t>  ว่าด้วยความผิดเกี่ยวกับคอมพิวเตอร์  มี  13  มาตรา คือ มาตรา </a:t>
            </a:r>
            <a:r>
              <a:rPr lang="th-TH" dirty="0" smtClean="0"/>
              <a:t>5-17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11560" y="3573016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FF0000"/>
                </a:solidFill>
              </a:rPr>
              <a:t>หมวดที่  2</a:t>
            </a:r>
            <a:r>
              <a:rPr lang="th-TH" dirty="0"/>
              <a:t>  ว่าด้วยพนักงานเจ้าหน้าที่  มี  13  มาตรา  คือ มาตรา </a:t>
            </a:r>
            <a:r>
              <a:rPr lang="th-TH" dirty="0" smtClean="0"/>
              <a:t>18-30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91149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39552" y="2564904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/>
              <a:t>พระราชบัญญัตินี้เรียกว่า “พระราชบัญญัติว่าด้วยการกระทำความผิดเกี่ยวกับคอมพิวเตอร์ พ.ศ. ๒๕๕๐”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39552" y="1844824"/>
            <a:ext cx="11521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/>
              <a:t>มาตรา </a:t>
            </a:r>
            <a:r>
              <a:rPr lang="th-TH" dirty="0" smtClean="0"/>
              <a:t>1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39105" y="3715871"/>
            <a:ext cx="11521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/>
              <a:t>มาตรา 2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39328" y="4435951"/>
            <a:ext cx="75612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/>
              <a:t>พระราชบัญญัตินี้ให้ใช้บังคับเมื่อพ้นกำหนดสามสิบวันนับแต่วันประกาศในราชกิจจานุเบกษาเป็นต้นไป</a:t>
            </a:r>
          </a:p>
        </p:txBody>
      </p:sp>
    </p:spTree>
    <p:extLst>
      <p:ext uri="{BB962C8B-B14F-4D97-AF65-F5344CB8AC3E}">
        <p14:creationId xmlns:p14="http://schemas.microsoft.com/office/powerpoint/2010/main" val="3900062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683568" y="1772816"/>
            <a:ext cx="11521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/>
              <a:t>มาตรา </a:t>
            </a:r>
            <a:r>
              <a:rPr lang="th-TH" dirty="0" smtClean="0"/>
              <a:t>3</a:t>
            </a:r>
            <a:endParaRPr lang="th-TH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83568" y="2546321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 smtClean="0"/>
              <a:t>กล่าวถึงความหมายของคำว่า ระบบ</a:t>
            </a:r>
            <a:r>
              <a:rPr lang="th-TH" b="1" dirty="0"/>
              <a:t>คอมพิวเตอร์,ข้อมูลคอมพิวเตอร์, ข้อมูลจราจรทางคอมพิวเตอร์, ผู้ให้บริการ, ผู้ใช้บริการ, พนักงานเจ้าหน้าที่, รัฐมนตรี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09571" y="3750713"/>
            <a:ext cx="11521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/>
              <a:t>มาตรา 4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60240" y="4524218"/>
            <a:ext cx="83042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/>
              <a:t>ให้รัฐมนตรีว่าการกระทรวงเทคโนโลยีสารสนเทศและการสื่อสารรักษาการตามพระราชบัญญัตินี้ และให้มีอำนาจออกกฎกระทรวงเพื่อปฏิบัติการตามพระราชบัญญัตินี้กฎกระทรวงนั้น เมื่อได้ประกาศในราชกิจจานุเบกษาแล้วให้ใช้บังคับได้</a:t>
            </a:r>
          </a:p>
        </p:txBody>
      </p:sp>
    </p:spTree>
    <p:extLst>
      <p:ext uri="{BB962C8B-B14F-4D97-AF65-F5344CB8AC3E}">
        <p14:creationId xmlns:p14="http://schemas.microsoft.com/office/powerpoint/2010/main" val="1995144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67544" y="1628800"/>
            <a:ext cx="11521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 smtClean="0"/>
              <a:t>หมวดที่ 1</a:t>
            </a:r>
            <a:endParaRPr lang="th-TH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67544" y="2492896"/>
            <a:ext cx="374814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5 การ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เข้าถึงระบบคอมพิวเตอร์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7544" y="3356992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/>
              <a:t>ผู้ใดเข้าถึงโดยม</a:t>
            </a:r>
            <a:r>
              <a:rPr lang="th-TH" b="1" dirty="0" err="1"/>
              <a:t>ิช</a:t>
            </a:r>
            <a:r>
              <a:rPr lang="th-TH" b="1" dirty="0"/>
              <a:t>อบซึ่งระบบคอมพิวเตอร์ที่มีมาตรการป้องกันการเข้าถึงโดยเฉพาะ และมาตรการนั้นมิได้มีไว้สำหรับตน </a:t>
            </a:r>
            <a:endParaRPr lang="th-TH" b="1" dirty="0" smtClean="0"/>
          </a:p>
          <a:p>
            <a:pPr algn="thaiDist"/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ระวางโทษจำคุกไม่เกินหกเดือนหรือปรับไม่เกินหนึ่งหมื่นบาท หรือทั้งจำทั้งปรับ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941168"/>
            <a:ext cx="8136904" cy="132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66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449834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6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การ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ล่วงรู้มาตรการป้องกันการเข้าถึง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564904"/>
            <a:ext cx="80668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/>
              <a:t>ผู้ใดล่วงรู้มาตรการป้องกันการเข้าถึง   ระบบคอมพิวเตอร์ที่ผู้อื่นจัดทำขึ้นเป็นการเฉพาะ ถ้านำมาตรการดังกล่าวไปเปิดเผยโดยม</a:t>
            </a:r>
            <a:r>
              <a:rPr lang="th-TH" b="1" dirty="0" err="1"/>
              <a:t>ิช</a:t>
            </a:r>
            <a:r>
              <a:rPr lang="th-TH" b="1" dirty="0"/>
              <a:t>อบในประการที่น่าจะเกิดความเสียหายแก่ผู้อื่น   </a:t>
            </a:r>
            <a:endParaRPr lang="th-TH" b="1" dirty="0" smtClean="0"/>
          </a:p>
          <a:p>
            <a:pPr algn="thaiDist"/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ระวางโทษจำคุกไม่เกินหนึ่งปี   หรือปรับไม่เกินสองหมื่นบาท หรือทั้งจำทั้งปรับ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1" y="4596810"/>
            <a:ext cx="8086153" cy="156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75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374814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7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การ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เข้าถึงข้อมูลคอมพิวเตอร์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692077"/>
            <a:ext cx="80668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/>
              <a:t>ผู้ใดเข้าถึงโดยม</a:t>
            </a:r>
            <a:r>
              <a:rPr lang="th-TH" b="1" dirty="0" err="1"/>
              <a:t>ิช</a:t>
            </a:r>
            <a:r>
              <a:rPr lang="th-TH" b="1" dirty="0"/>
              <a:t>อบซึ่งข้อมูลคอมพิวเตอร์ที่มีมาตรการป้องกันการเข้าถึงโดยเฉพาะ และมาตรการนั้นมิได้มีไว้สำหรับตน </a:t>
            </a:r>
            <a:endParaRPr lang="th-TH" b="1" dirty="0" smtClean="0"/>
          </a:p>
          <a:p>
            <a:pPr algn="thaiDist"/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ระวางโทษจำคุกไม่เกินสองปี หรือปรับไม่เกินสี่หมื่นบาท หรือทั้งจำทั้งปรับ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97" y="4425545"/>
            <a:ext cx="8066843" cy="130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002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326724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8 การ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ดักข้อมูลโดยม</a:t>
            </a:r>
            <a:r>
              <a:rPr lang="th-TH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ิช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อบ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692077"/>
            <a:ext cx="80668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/>
              <a:t>ผู้ใดกระทำด้วยประการใดโดยม</a:t>
            </a:r>
            <a:r>
              <a:rPr lang="th-TH" b="1" dirty="0" err="1"/>
              <a:t>ิช</a:t>
            </a:r>
            <a:r>
              <a:rPr lang="th-TH" b="1" dirty="0"/>
              <a:t>อบด้วยวิธีการทางอิเล็กทรอนิกส์ เพื่อดักรับไว้ซึ่งข้อมูลคอมพิวเตอร์ของผู้อื่นที่อยู่ระหว่างการส่งในระบบคอมพิวเตอร์   และข้อมูลคอมพิวเตอร์นั้น </a:t>
            </a:r>
            <a:r>
              <a:rPr lang="th-TH" b="1" dirty="0" smtClean="0"/>
              <a:t> มิได้</a:t>
            </a:r>
            <a:r>
              <a:rPr lang="th-TH" b="1" dirty="0"/>
              <a:t>มีไว้เพื่อประโยชน์สาธารณะ หรือเพื่อให้บุคคลทั่วไปใช้ประโยชน์ได้ </a:t>
            </a:r>
            <a:endParaRPr lang="th-TH" b="1" dirty="0" smtClean="0"/>
          </a:p>
          <a:p>
            <a:pPr algn="thaiDist"/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ระวางโทษจำคุกไม่เกินสามปีหรือปรับไม่เกินหกหมื่นบาท หรือทั้งจำทั้งปรับ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4" y="4950571"/>
            <a:ext cx="8074152" cy="128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69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49343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9 การ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แก้ไขเปลี่ยนแปลงข้อมูลคอมพิวเตอร์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692077"/>
            <a:ext cx="80668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ผู้ใดทำให้เสียหาย ทำลาย แก้ไข เปลี่ยนแปลง หรือเพิ่มเติมไม่ว่าทั้งหมดหรือบางส่วน ซึ่งข้อมูลคอมพิวเตอร์ของผู้อื่น   โดยม</a:t>
            </a:r>
            <a:r>
              <a:rPr lang="th-TH" b="1" dirty="0" err="1"/>
              <a:t>ิ</a:t>
            </a:r>
            <a:r>
              <a:rPr lang="th-TH" b="1" dirty="0" err="1" smtClean="0"/>
              <a:t>ช</a:t>
            </a:r>
            <a:r>
              <a:rPr lang="th-TH" b="1" dirty="0" smtClean="0"/>
              <a:t>อบ</a:t>
            </a:r>
          </a:p>
          <a:p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ระวางโทษจำคุกไม่เกินห้าปี หรือปรับไม่เกินหนึ่งแสนบาท หรือทั้งจำทั้งปรับ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72" y="4438363"/>
            <a:ext cx="8066843" cy="155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505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454804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10 รบกวน 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ขัดขวาง ระบบคอมพิวเตอร์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692077"/>
            <a:ext cx="80668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ผู้ใดกระทำด้วยประการใดโดยม</a:t>
            </a:r>
            <a:r>
              <a:rPr lang="th-TH" b="1" dirty="0" err="1"/>
              <a:t>ิช</a:t>
            </a:r>
            <a:r>
              <a:rPr lang="th-TH" b="1" dirty="0"/>
              <a:t>อบ เพื่อให้การทำงานของระบบคอมพิวเตอร์ของผู้อื่นถูกระงับ ชะลอ ขัดขวาง  หรือรบกวน  จนไม่สามารถทำงานตามปกติได้ </a:t>
            </a:r>
            <a:endParaRPr lang="th-TH" b="1" dirty="0" smtClean="0"/>
          </a:p>
          <a:p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ระวางโทษจำคุกไม่เกินห้าปี หรือปรับไม่</a:t>
            </a:r>
            <a:r>
              <a:rPr lang="th-TH" b="1" dirty="0" smtClean="0">
                <a:solidFill>
                  <a:srgbClr val="FF0000"/>
                </a:solidFill>
              </a:rPr>
              <a:t>เกิน หนึ่ง</a:t>
            </a:r>
            <a:r>
              <a:rPr lang="th-TH" b="1" dirty="0">
                <a:solidFill>
                  <a:srgbClr val="FF0000"/>
                </a:solidFill>
              </a:rPr>
              <a:t>แสนบาท หรือทั้งจำทั้งปรับ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97" y="4420269"/>
            <a:ext cx="8061772" cy="1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82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336021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11 </a:t>
            </a:r>
            <a:r>
              <a:rPr lang="th-TH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สแ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ปม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เมล์ (</a:t>
            </a:r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Spam mail)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692077"/>
            <a:ext cx="80668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ผู้ใดส่งข้อมูลคอมพิวเตอร์หรือจดหมายอิเล็กทรอนิกส์แก่บุคคลอื่น  โดยปกปิดหรือปลอมแปลงแหล่งที่มาของการส่งข้อมูลดังกล่าว  อันเป็นการรบกวนการใช้ระบบคอมพิวเตอร์ของบุคคลอื่น  โดยปกติสุข </a:t>
            </a:r>
            <a:endParaRPr lang="th-TH" b="1" dirty="0" smtClean="0"/>
          </a:p>
          <a:p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ระวางโทษไม่เกินหนึ่งแสนบาท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97" y="4725144"/>
            <a:ext cx="8066843" cy="156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833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632416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12 การ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กระทำความผิดต่อประชาชนโดยทั่วไป/ความมั่นคง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690917"/>
            <a:ext cx="80668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smtClean="0"/>
              <a:t>การกระทำ</a:t>
            </a:r>
            <a:r>
              <a:rPr lang="th-TH" b="1" dirty="0"/>
              <a:t>ความผิดต่อประชาชนโดยทั่วไป/ความมั่นคง : ถ้าการกระทำความผิดตามมาตรา 9 หรือมาตรา 10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65596" y="3916213"/>
            <a:ext cx="82828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smtClean="0"/>
              <a:t>1.  ก่อให้เกิด</a:t>
            </a:r>
            <a:r>
              <a:rPr lang="th-TH" b="1" dirty="0"/>
              <a:t>ความเสียหายแก่ประชาชนไม่ว่าความเสียหายนั้นจะเกิดขึ้นในทันที หรือในภายหลังและไม่ว่าจะ</a:t>
            </a:r>
            <a:r>
              <a:rPr lang="th-TH" b="1" dirty="0" smtClean="0"/>
              <a:t>เกิดขึ้น</a:t>
            </a:r>
            <a:r>
              <a:rPr lang="th-TH" b="1" dirty="0"/>
              <a:t>พร้อม</a:t>
            </a:r>
            <a:r>
              <a:rPr lang="th-TH" b="1" dirty="0" smtClean="0"/>
              <a:t>กันหรือไม่ </a:t>
            </a:r>
          </a:p>
          <a:p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ระวางโทษจำคุกไม่เกินสิบปี และปรับไม่เกินสองแสนบาท</a:t>
            </a:r>
          </a:p>
        </p:txBody>
      </p:sp>
    </p:spTree>
    <p:extLst>
      <p:ext uri="{BB962C8B-B14F-4D97-AF65-F5344CB8AC3E}">
        <p14:creationId xmlns:p14="http://schemas.microsoft.com/office/powerpoint/2010/main" val="40547592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95536" y="1268760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 smtClean="0"/>
              <a:t>2.  เป็น</a:t>
            </a:r>
            <a:r>
              <a:rPr lang="th-TH" b="1" dirty="0"/>
              <a:t>การกระทำโดยประการที่น่าจะเกิดความเสียหายต่อข้อมูลคอมพิวเตอร์   หรือระบบคอมพิวเตอร์ที่เกี่ยวกับการรักษาความมั่นคงปลอดภัยของประเทศ ความปลอดภัยสาธารณะหรือเป็นการกระทำต่อข้อมูลคอมพิวเตอร์ หรือระบบคอมพิวเตอร์  ที่มีไว้เพื่อประโยชน์สาธารณะ </a:t>
            </a:r>
            <a:endParaRPr lang="th-TH" b="1" dirty="0" smtClean="0"/>
          </a:p>
          <a:p>
            <a:pPr algn="thaiDist"/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ระวางโทษจำคุกตั้งแต่สามปีถึงสิบห้าปี  </a:t>
            </a:r>
            <a:r>
              <a:rPr lang="th-TH" b="1" dirty="0" smtClean="0">
                <a:solidFill>
                  <a:srgbClr val="FF0000"/>
                </a:solidFill>
              </a:rPr>
              <a:t>และ</a:t>
            </a:r>
            <a:r>
              <a:rPr lang="th-TH" b="1" dirty="0">
                <a:solidFill>
                  <a:srgbClr val="FF0000"/>
                </a:solidFill>
              </a:rPr>
              <a:t>ปรับตั้งแต่หกหมื่นบาทถึงสามแสน</a:t>
            </a:r>
            <a:r>
              <a:rPr lang="th-TH" b="1" dirty="0" smtClean="0">
                <a:solidFill>
                  <a:srgbClr val="FF0000"/>
                </a:solidFill>
              </a:rPr>
              <a:t>บาท</a:t>
            </a:r>
          </a:p>
          <a:p>
            <a:pPr algn="thaiDist"/>
            <a:r>
              <a:rPr lang="th-TH" b="1" dirty="0" smtClean="0"/>
              <a:t>ถ้า</a:t>
            </a:r>
            <a:r>
              <a:rPr lang="th-TH" b="1" dirty="0"/>
              <a:t>การกระทำความผิดตาม (2) เป็นเหตุให้ผู้อื่นถึงแก่ความตาย </a:t>
            </a:r>
            <a:endParaRPr lang="th-TH" b="1" dirty="0" smtClean="0"/>
          </a:p>
          <a:p>
            <a:pPr algn="thaiDist"/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ระวางโทษจำคุกตั้งแต่สิบปีถึงยี่สิบปี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77303"/>
            <a:ext cx="8424936" cy="2292057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552615" y="5131066"/>
            <a:ext cx="936104" cy="216024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12</a:t>
            </a:r>
            <a:endParaRPr lang="th-TH" sz="2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365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603883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13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 การจำหน่าย/เผยแพร่ชุดคำสั่งเพื่อใช้กระทำความผิด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692077"/>
            <a:ext cx="80668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ผู้ใด</a:t>
            </a:r>
            <a:r>
              <a:rPr lang="th-TH" b="1" dirty="0" smtClean="0"/>
              <a:t>จำหน่าย หรือ</a:t>
            </a:r>
            <a:r>
              <a:rPr lang="th-TH" b="1" dirty="0"/>
              <a:t>เผยแพร่</a:t>
            </a:r>
            <a:r>
              <a:rPr lang="th-TH" b="1" dirty="0" smtClean="0"/>
              <a:t>ชุดคำสั่ง ที่</a:t>
            </a:r>
            <a:r>
              <a:rPr lang="th-TH" b="1" dirty="0"/>
              <a:t>จัดทำขึ้นโดยเฉพาะ เพื่อนำไปใช้เป็นเครื่องมือในการกระทำความผิด  ตามมาตรา 5  มาตรา 6  มาตรา 7  มาตรา 8  มาตรา 9 </a:t>
            </a:r>
            <a:r>
              <a:rPr lang="th-TH" b="1" dirty="0" smtClean="0"/>
              <a:t>มาตรา </a:t>
            </a:r>
            <a:r>
              <a:rPr lang="th-TH" b="1" dirty="0"/>
              <a:t>10  หรือมาตรา 11 </a:t>
            </a:r>
            <a:endParaRPr lang="th-TH" b="1" dirty="0" smtClean="0"/>
          </a:p>
          <a:p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ระวางโทษจำคุกไม่เกินหนึ่งปี หรือปรับไม่เกินสองหมื่นบาท หรือทั้งจำทั้งปรับ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07" y="4725144"/>
            <a:ext cx="8419865" cy="1619837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585434" y="5661248"/>
            <a:ext cx="936104" cy="216024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13</a:t>
            </a:r>
            <a:endParaRPr lang="th-TH" sz="2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26979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666560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14 นำเข้า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/ปลอม/เท็จ/ภัยมั่นคง/ลามก/ส่งต่อข้อมูลคอมพิวเตอร์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6" y="2762925"/>
            <a:ext cx="80668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ผู้ใดกระทำความผิดที่ระบุไว้</a:t>
            </a:r>
            <a:r>
              <a:rPr lang="th-TH" b="1" dirty="0" smtClean="0"/>
              <a:t>ดังต่อไปนี้</a:t>
            </a:r>
          </a:p>
          <a:p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</a:t>
            </a:r>
            <a:r>
              <a:rPr lang="th-TH" b="1" dirty="0" smtClean="0">
                <a:solidFill>
                  <a:srgbClr val="FF0000"/>
                </a:solidFill>
              </a:rPr>
              <a:t>จำคุกไม่</a:t>
            </a:r>
            <a:r>
              <a:rPr lang="th-TH" b="1" dirty="0">
                <a:solidFill>
                  <a:srgbClr val="FF0000"/>
                </a:solidFill>
              </a:rPr>
              <a:t>เกินห้าปี หรือปรับไม่เกินหนึ่งแสนบาท หรือทั้งจำทั้งปรับ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96" y="3973188"/>
            <a:ext cx="8066843" cy="154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67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825660"/>
            <a:ext cx="372890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15 ความ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รับผิดของผู้ให้บริการ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5597" y="2692077"/>
            <a:ext cx="80668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ผู้ใดให้บริการ ผู้ใดจงใจสนับสนุนหรือยินยอมให้มีการกระทำความผิดตามมาตรา14 ในระบบคอมพิวเตอร์ที่อยู่ในความควบคุมของตน </a:t>
            </a:r>
            <a:endParaRPr lang="th-TH" b="1" dirty="0" smtClean="0"/>
          </a:p>
          <a:p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ระวางโทษเช่นเดียวกับผู้กระทำความผิดตามมาตรา 14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97" y="4420270"/>
            <a:ext cx="8066843" cy="153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671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544" y="1556792"/>
            <a:ext cx="42402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มาตรา 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16</a:t>
            </a:r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การ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เผยแพร่ภาพ ตัดต่อ/ดัดแปลง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7544" y="2348880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ผู้ใดนำเข้าสู่ระบบคอมพิวเตอร์ที่ประชาชนทั่วไปอาจเข้าถึงได้ซึ่งข้อมูลคอมพิวเตอร์ที่ปรากฏเป็นภาพของผู้อื่น  และภาพนั้นเป็นภาพที่เกิดจากการสร้างขึ้น ตัดต่อ เติม หรือดัดแปลงด้วยวิธีการทางอิเล็กทรอนิกส์ หรือวิธีการอื่นใด  ทั้งนี้  โดยประการที่น่าจะทำให้ผู้อื่นนั้นเสียชื่อเสียง  ถูกดูหมิ่น  ถูกเกลียดชัง  หรือได้รับความอับ</a:t>
            </a:r>
            <a:r>
              <a:rPr lang="th-TH" b="1" dirty="0" smtClean="0"/>
              <a:t>อาย</a:t>
            </a:r>
          </a:p>
          <a:p>
            <a:r>
              <a:rPr lang="th-TH" b="1" dirty="0" smtClean="0">
                <a:solidFill>
                  <a:srgbClr val="FF0000"/>
                </a:solidFill>
              </a:rPr>
              <a:t>ต้อง</a:t>
            </a:r>
            <a:r>
              <a:rPr lang="th-TH" b="1" dirty="0">
                <a:solidFill>
                  <a:srgbClr val="FF0000"/>
                </a:solidFill>
              </a:rPr>
              <a:t>ระวางโทษจำคุกไม่เกินสามปี หรือปรับไม่เกินหกหมื่นบาท หรือทั้งจำทั้งปรับ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25144"/>
            <a:ext cx="8275200" cy="159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184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123728" y="1844824"/>
            <a:ext cx="483818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พระราชบัญญัติ ลิขสิทธิ์ (ฉบับที่ ๒) พ.ศ. ๒๕๕๘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82380" y="2780928"/>
            <a:ext cx="792088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ประกาศ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ในราชกิจจานุเบกษาเล่ม 132 ตอนที่ 6 ก </a:t>
            </a:r>
            <a:endParaRPr lang="th-TH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เมื่อ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วันที่ 5 กุมภาพันธ์ 2558 ที่ผ่านมา</a:t>
            </a:r>
          </a:p>
          <a:p>
            <a:pPr algn="ctr"/>
            <a:r>
              <a:rPr lang="th-TH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มี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ผลบังคับใช้ ตั้งแต่วันที่ 4 สิงหาคม 2558 เป็นต้นไป</a:t>
            </a:r>
          </a:p>
        </p:txBody>
      </p:sp>
    </p:spTree>
    <p:extLst>
      <p:ext uri="{BB962C8B-B14F-4D97-AF65-F5344CB8AC3E}">
        <p14:creationId xmlns:p14="http://schemas.microsoft.com/office/powerpoint/2010/main" val="18791492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0960262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34_cmrutemplate</Template>
  <TotalTime>1885</TotalTime>
  <Words>1614</Words>
  <Application>Microsoft Office PowerPoint</Application>
  <PresentationFormat>นำเสนอทางหน้าจอ (4:3)</PresentationFormat>
  <Paragraphs>145</Paragraphs>
  <Slides>50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50</vt:i4>
      </vt:variant>
    </vt:vector>
  </HeadingPairs>
  <TitlesOfParts>
    <vt:vector size="56" baseType="lpstr">
      <vt:lpstr>Angsana New</vt:lpstr>
      <vt:lpstr>Arial</vt:lpstr>
      <vt:lpstr>Calibri</vt:lpstr>
      <vt:lpstr>Cordia New</vt:lpstr>
      <vt:lpstr>TH SarabunPSK</vt:lpstr>
      <vt:lpstr>ชุดรูปแบบของ Office</vt:lpstr>
      <vt:lpstr>การใช้สื่อเทคโนโลยีสารสนเทศ อย่างสร้างสรรค์</vt:lpstr>
      <vt:lpstr>Technology  กลวิธีในการใช้เครื่องมือต่าง ๆ มาทำให้การทำงานมีประสิทธิภาพเพิ่มขึ้น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witoon</dc:creator>
  <cp:lastModifiedBy>witoon mesomkit</cp:lastModifiedBy>
  <cp:revision>125</cp:revision>
  <dcterms:created xsi:type="dcterms:W3CDTF">2015-01-31T17:07:29Z</dcterms:created>
  <dcterms:modified xsi:type="dcterms:W3CDTF">2016-02-02T16:31:14Z</dcterms:modified>
</cp:coreProperties>
</file>